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1" autoAdjust="0"/>
    <p:restoredTop sz="94718" autoAdjust="0"/>
  </p:normalViewPr>
  <p:slideViewPr>
    <p:cSldViewPr>
      <p:cViewPr varScale="1">
        <p:scale>
          <a:sx n="68" d="100"/>
          <a:sy n="68" d="100"/>
        </p:scale>
        <p:origin x="1446" y="66"/>
      </p:cViewPr>
      <p:guideLst>
        <p:guide orient="horz" pos="2160"/>
        <p:guide pos="2880"/>
      </p:guideLst>
    </p:cSldViewPr>
  </p:slideViewPr>
  <p:outlineViewPr>
    <p:cViewPr>
      <p:scale>
        <a:sx n="33" d="100"/>
        <a:sy n="33" d="100"/>
      </p:scale>
      <p:origin x="0" y="115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CBFC98E4-AE0C-49AA-9A7C-F80AE8335DFC}" type="datetimeFigureOut">
              <a:rPr lang="he-IL" smtClean="0"/>
              <a:t>י"ב/ניסן/תשפ"ה</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B3CF6170-FBEB-422D-B69E-0236E7CBBA56}"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BFC98E4-AE0C-49AA-9A7C-F80AE8335DFC}" type="datetimeFigureOut">
              <a:rPr lang="he-IL" smtClean="0"/>
              <a:t>י"ב/ניסן/תשפ"ה</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3CF6170-FBEB-422D-B69E-0236E7CBBA56}"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8964488" cy="1143000"/>
          </a:xfrm>
        </p:spPr>
        <p:txBody>
          <a:bodyPr>
            <a:normAutofit/>
          </a:bodyPr>
          <a:lstStyle/>
          <a:p>
            <a:pPr algn="r"/>
            <a:r>
              <a:rPr lang="he-IL" sz="2800" dirty="0" smtClean="0">
                <a:cs typeface="David" pitchFamily="2" charset="-79"/>
              </a:rPr>
              <a:t>כתבו למה מתייחס כל אחד מן </a:t>
            </a:r>
            <a:r>
              <a:rPr lang="he-IL" sz="2800" b="1" dirty="0" smtClean="0">
                <a:solidFill>
                  <a:srgbClr val="0070C0"/>
                </a:solidFill>
                <a:cs typeface="David" pitchFamily="2" charset="-79"/>
              </a:rPr>
              <a:t>המאזכרים</a:t>
            </a:r>
            <a:r>
              <a:rPr lang="he-IL" sz="2800" dirty="0" smtClean="0">
                <a:cs typeface="David" pitchFamily="2" charset="-79"/>
              </a:rPr>
              <a:t> שלפניכם, המודגשים בקו.</a:t>
            </a:r>
            <a:endParaRPr lang="he-IL" sz="2800" dirty="0">
              <a:cs typeface="David" pitchFamily="2" charset="-79"/>
            </a:endParaRPr>
          </a:p>
        </p:txBody>
      </p:sp>
      <p:sp>
        <p:nvSpPr>
          <p:cNvPr id="3" name="מציין מיקום תוכן 2"/>
          <p:cNvSpPr>
            <a:spLocks noGrp="1"/>
          </p:cNvSpPr>
          <p:nvPr>
            <p:ph idx="1"/>
          </p:nvPr>
        </p:nvSpPr>
        <p:spPr/>
        <p:txBody>
          <a:bodyPr/>
          <a:lstStyle/>
          <a:p>
            <a:r>
              <a:rPr lang="he-IL" dirty="0" smtClean="0">
                <a:cs typeface="David" pitchFamily="2" charset="-79"/>
              </a:rPr>
              <a:t>א</a:t>
            </a:r>
            <a:r>
              <a:rPr lang="he-IL" dirty="0">
                <a:cs typeface="David" pitchFamily="2" charset="-79"/>
              </a:rPr>
              <a:t>. </a:t>
            </a:r>
            <a:r>
              <a:rPr lang="he-IL" b="1" u="sng" dirty="0">
                <a:cs typeface="David" pitchFamily="2" charset="-79"/>
              </a:rPr>
              <a:t>היא</a:t>
            </a:r>
            <a:r>
              <a:rPr lang="he-IL" dirty="0">
                <a:cs typeface="David" pitchFamily="2" charset="-79"/>
              </a:rPr>
              <a:t> (שורה 1) </a:t>
            </a:r>
            <a:r>
              <a:rPr lang="he-IL" b="1" dirty="0">
                <a:cs typeface="David" pitchFamily="2" charset="-79"/>
              </a:rPr>
              <a:t> </a:t>
            </a:r>
            <a:r>
              <a:rPr lang="he-IL" b="1" dirty="0" smtClean="0">
                <a:cs typeface="David" pitchFamily="2" charset="-79"/>
              </a:rPr>
              <a:t>- </a:t>
            </a:r>
            <a:r>
              <a:rPr lang="he-IL" b="1" dirty="0">
                <a:solidFill>
                  <a:srgbClr val="0070C0"/>
                </a:solidFill>
                <a:cs typeface="David" pitchFamily="2" charset="-79"/>
              </a:rPr>
              <a:t>שנת </a:t>
            </a:r>
            <a:r>
              <a:rPr lang="he-IL" b="1" dirty="0" smtClean="0">
                <a:solidFill>
                  <a:srgbClr val="0070C0"/>
                </a:solidFill>
                <a:cs typeface="David" pitchFamily="2" charset="-79"/>
              </a:rPr>
              <a:t>המיתון</a:t>
            </a:r>
          </a:p>
          <a:p>
            <a:pPr>
              <a:buNone/>
            </a:pPr>
            <a:endParaRPr lang="en-US" dirty="0">
              <a:solidFill>
                <a:srgbClr val="0070C0"/>
              </a:solidFill>
              <a:cs typeface="David" pitchFamily="2" charset="-79"/>
            </a:endParaRPr>
          </a:p>
          <a:p>
            <a:r>
              <a:rPr lang="he-IL" dirty="0">
                <a:cs typeface="David" pitchFamily="2" charset="-79"/>
              </a:rPr>
              <a:t>ב. לימדה </a:t>
            </a:r>
            <a:r>
              <a:rPr lang="he-IL" b="1" u="sng" dirty="0">
                <a:cs typeface="David" pitchFamily="2" charset="-79"/>
              </a:rPr>
              <a:t>אותם </a:t>
            </a:r>
            <a:r>
              <a:rPr lang="he-IL" dirty="0">
                <a:cs typeface="David" pitchFamily="2" charset="-79"/>
              </a:rPr>
              <a:t>(שורה 2)</a:t>
            </a:r>
            <a:r>
              <a:rPr lang="he-IL" b="1" dirty="0">
                <a:solidFill>
                  <a:srgbClr val="0070C0"/>
                </a:solidFill>
                <a:cs typeface="David" pitchFamily="2" charset="-79"/>
              </a:rPr>
              <a:t> </a:t>
            </a:r>
            <a:r>
              <a:rPr lang="he-IL" b="1" dirty="0" smtClean="0">
                <a:solidFill>
                  <a:srgbClr val="002060"/>
                </a:solidFill>
                <a:cs typeface="David" pitchFamily="2" charset="-79"/>
              </a:rPr>
              <a:t>-</a:t>
            </a:r>
            <a:r>
              <a:rPr lang="he-IL" b="1" dirty="0" smtClean="0">
                <a:solidFill>
                  <a:srgbClr val="0070C0"/>
                </a:solidFill>
                <a:cs typeface="David" pitchFamily="2" charset="-79"/>
              </a:rPr>
              <a:t> הישראלים</a:t>
            </a:r>
          </a:p>
          <a:p>
            <a:pPr>
              <a:buNone/>
            </a:pPr>
            <a:endParaRPr lang="en-US" dirty="0">
              <a:solidFill>
                <a:srgbClr val="0070C0"/>
              </a:solidFill>
              <a:cs typeface="David" pitchFamily="2" charset="-79"/>
            </a:endParaRPr>
          </a:p>
          <a:p>
            <a:r>
              <a:rPr lang="he-IL" smtClean="0">
                <a:cs typeface="David" pitchFamily="2" charset="-79"/>
              </a:rPr>
              <a:t>ג. </a:t>
            </a:r>
            <a:r>
              <a:rPr lang="he-IL" b="1" u="sng" dirty="0">
                <a:cs typeface="David" pitchFamily="2" charset="-79"/>
              </a:rPr>
              <a:t>הן</a:t>
            </a:r>
            <a:r>
              <a:rPr lang="he-IL" dirty="0">
                <a:cs typeface="David" pitchFamily="2" charset="-79"/>
              </a:rPr>
              <a:t> (שורה 15) </a:t>
            </a:r>
            <a:r>
              <a:rPr lang="he-IL" b="1" dirty="0">
                <a:cs typeface="David" pitchFamily="2" charset="-79"/>
              </a:rPr>
              <a:t> </a:t>
            </a:r>
            <a:r>
              <a:rPr lang="he-IL" b="1" dirty="0" smtClean="0">
                <a:cs typeface="David" pitchFamily="2" charset="-79"/>
              </a:rPr>
              <a:t>- </a:t>
            </a:r>
            <a:r>
              <a:rPr lang="he-IL" b="1" dirty="0" smtClean="0">
                <a:solidFill>
                  <a:srgbClr val="0070C0"/>
                </a:solidFill>
                <a:cs typeface="David" pitchFamily="2" charset="-79"/>
              </a:rPr>
              <a:t>חנויות </a:t>
            </a:r>
            <a:r>
              <a:rPr lang="he-IL" b="1" dirty="0">
                <a:solidFill>
                  <a:srgbClr val="0070C0"/>
                </a:solidFill>
                <a:cs typeface="David" pitchFamily="2" charset="-79"/>
              </a:rPr>
              <a:t>גדולות בתוך הקניונים</a:t>
            </a:r>
            <a:endParaRPr lang="en-US" dirty="0">
              <a:solidFill>
                <a:srgbClr val="0070C0"/>
              </a:solidFill>
              <a:cs typeface="David" pitchFamily="2" charset="-79"/>
            </a:endParaRPr>
          </a:p>
          <a:p>
            <a:endParaRPr lang="he-IL" dirty="0">
              <a:cs typeface="David"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79512" y="0"/>
            <a:ext cx="8496944" cy="1470025"/>
          </a:xfrm>
        </p:spPr>
        <p:txBody>
          <a:bodyPr>
            <a:normAutofit/>
          </a:bodyPr>
          <a:lstStyle/>
          <a:p>
            <a:pPr algn="r"/>
            <a:r>
              <a:rPr lang="he-IL" sz="2500" b="1" dirty="0">
                <a:cs typeface="David" pitchFamily="2" charset="-79"/>
              </a:rPr>
              <a:t>3. א. מהן הסיבות שבגללן שומר הישראלי אמונים למוצרים מסוימים במשך </a:t>
            </a:r>
            <a:r>
              <a:rPr lang="he-IL" sz="2500" b="1" dirty="0" smtClean="0">
                <a:cs typeface="David" pitchFamily="2" charset="-79"/>
              </a:rPr>
              <a:t>שנים?</a:t>
            </a:r>
            <a:r>
              <a:rPr lang="en-US" sz="1400" dirty="0"/>
              <a:t/>
            </a:r>
            <a:br>
              <a:rPr lang="en-US" sz="1400" dirty="0"/>
            </a:br>
            <a:endParaRPr lang="he-IL" sz="1400" dirty="0"/>
          </a:p>
        </p:txBody>
      </p:sp>
      <p:sp>
        <p:nvSpPr>
          <p:cNvPr id="3" name="כותרת משנה 2"/>
          <p:cNvSpPr>
            <a:spLocks noGrp="1"/>
          </p:cNvSpPr>
          <p:nvPr>
            <p:ph type="subTitle" idx="1"/>
          </p:nvPr>
        </p:nvSpPr>
        <p:spPr>
          <a:xfrm>
            <a:off x="683568" y="1124744"/>
            <a:ext cx="7920880" cy="1752600"/>
          </a:xfrm>
        </p:spPr>
        <p:txBody>
          <a:bodyPr>
            <a:noAutofit/>
          </a:bodyPr>
          <a:lstStyle/>
          <a:p>
            <a:pPr algn="r">
              <a:lnSpc>
                <a:spcPct val="170000"/>
              </a:lnSpc>
            </a:pPr>
            <a:r>
              <a:rPr lang="he-IL" sz="2700" dirty="0" smtClean="0">
                <a:solidFill>
                  <a:srgbClr val="FF0000"/>
                </a:solidFill>
                <a:cs typeface="David" pitchFamily="2" charset="-79"/>
              </a:rPr>
              <a:t>הישראלי שומר אמונים למוצרים </a:t>
            </a:r>
            <a:r>
              <a:rPr lang="he-IL" sz="2700" dirty="0" err="1" smtClean="0">
                <a:solidFill>
                  <a:srgbClr val="FF0000"/>
                </a:solidFill>
                <a:cs typeface="David" pitchFamily="2" charset="-79"/>
              </a:rPr>
              <a:t>מסויימים</a:t>
            </a:r>
            <a:r>
              <a:rPr lang="he-IL" sz="2700" dirty="0" smtClean="0">
                <a:solidFill>
                  <a:srgbClr val="FF0000"/>
                </a:solidFill>
                <a:cs typeface="David" pitchFamily="2" charset="-79"/>
              </a:rPr>
              <a:t> במשך שנים. </a:t>
            </a:r>
            <a:r>
              <a:rPr lang="he-IL" sz="2700" dirty="0" smtClean="0">
                <a:solidFill>
                  <a:schemeClr val="tx1"/>
                </a:solidFill>
                <a:cs typeface="David" pitchFamily="2" charset="-79"/>
              </a:rPr>
              <a:t>סיבה אחת לכך היא השפעה חזקה של הרגלי הילדות – מתרגלים לטעם מגיל צעיר. המוצר חודר למערכת האסוציאטיבית שלנו כמשהו מוכר, שמספר לנו סיפור עבר. סיבה נוספת היא ההשפעה של מערכת </a:t>
            </a:r>
            <a:r>
              <a:rPr lang="he-IL" sz="2700" dirty="0">
                <a:solidFill>
                  <a:schemeClr val="tx1"/>
                </a:solidFill>
                <a:cs typeface="David" pitchFamily="2" charset="-79"/>
              </a:rPr>
              <a:t>מכירה והפצה מקומית חזקה </a:t>
            </a:r>
            <a:r>
              <a:rPr lang="he-IL" sz="2700" dirty="0" smtClean="0">
                <a:solidFill>
                  <a:schemeClr val="tx1"/>
                </a:solidFill>
                <a:cs typeface="David" pitchFamily="2" charset="-79"/>
              </a:rPr>
              <a:t>ששולטת בשוק. סיבה אחרת היא (כמו כן)</a:t>
            </a:r>
            <a:r>
              <a:rPr lang="en-US" sz="2700" dirty="0" smtClean="0">
                <a:solidFill>
                  <a:schemeClr val="tx1"/>
                </a:solidFill>
                <a:cs typeface="David" pitchFamily="2" charset="-79"/>
              </a:rPr>
              <a:t> </a:t>
            </a:r>
            <a:r>
              <a:rPr lang="he-IL" sz="2700" dirty="0" smtClean="0">
                <a:solidFill>
                  <a:schemeClr val="tx1"/>
                </a:solidFill>
                <a:cs typeface="David" pitchFamily="2" charset="-79"/>
              </a:rPr>
              <a:t>ההישענות של הישראלי על </a:t>
            </a:r>
            <a:r>
              <a:rPr lang="he-IL" sz="2700" dirty="0">
                <a:solidFill>
                  <a:schemeClr val="tx1"/>
                </a:solidFill>
                <a:cs typeface="David" pitchFamily="2" charset="-79"/>
              </a:rPr>
              <a:t>מותג בינלאומי מוכר, שמאחוריו ידע טכנולוגי מוכח. </a:t>
            </a:r>
            <a:r>
              <a:rPr lang="en-US" sz="2700" dirty="0" smtClean="0">
                <a:cs typeface="David" pitchFamily="2" charset="-79"/>
              </a:rPr>
              <a:t/>
            </a:r>
            <a:br>
              <a:rPr lang="en-US" sz="2700" dirty="0" smtClean="0">
                <a:cs typeface="David" pitchFamily="2" charset="-79"/>
              </a:rPr>
            </a:br>
            <a:endParaRPr lang="he-IL" sz="2700" dirty="0">
              <a:cs typeface="David" pitchFamily="2" charset="-79"/>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he-IL" sz="3000" dirty="0"/>
              <a:t>ב. מהם החידושים שעושה היצרן ב"מוצרים הנצחיים"?</a:t>
            </a:r>
          </a:p>
        </p:txBody>
      </p:sp>
      <p:sp>
        <p:nvSpPr>
          <p:cNvPr id="3" name="מציין מיקום תוכן 2"/>
          <p:cNvSpPr>
            <a:spLocks noGrp="1"/>
          </p:cNvSpPr>
          <p:nvPr>
            <p:ph idx="1"/>
          </p:nvPr>
        </p:nvSpPr>
        <p:spPr/>
        <p:txBody>
          <a:bodyPr/>
          <a:lstStyle/>
          <a:p>
            <a:pPr>
              <a:lnSpc>
                <a:spcPct val="150000"/>
              </a:lnSpc>
              <a:buNone/>
            </a:pPr>
            <a:r>
              <a:rPr lang="he-IL" b="1" dirty="0" smtClean="0">
                <a:solidFill>
                  <a:srgbClr val="0070C0"/>
                </a:solidFill>
                <a:cs typeface="David" pitchFamily="2" charset="-79"/>
              </a:rPr>
              <a:t>היצרן</a:t>
            </a:r>
            <a:r>
              <a:rPr lang="he-IL" dirty="0" smtClean="0">
                <a:cs typeface="David" pitchFamily="2" charset="-79"/>
              </a:rPr>
              <a:t> </a:t>
            </a:r>
            <a:r>
              <a:rPr lang="he-IL" b="1" dirty="0" smtClean="0">
                <a:solidFill>
                  <a:srgbClr val="FF0000"/>
                </a:solidFill>
                <a:cs typeface="David" pitchFamily="2" charset="-79"/>
              </a:rPr>
              <a:t>עושה חידושים ב"מוצרים נצחיים". </a:t>
            </a:r>
            <a:r>
              <a:rPr lang="he-IL" b="1" dirty="0" smtClean="0">
                <a:solidFill>
                  <a:srgbClr val="0070C0"/>
                </a:solidFill>
                <a:cs typeface="David" pitchFamily="2" charset="-79"/>
              </a:rPr>
              <a:t>הוא</a:t>
            </a:r>
            <a:r>
              <a:rPr lang="he-IL" dirty="0" smtClean="0">
                <a:cs typeface="David" pitchFamily="2" charset="-79"/>
              </a:rPr>
              <a:t> משקיע</a:t>
            </a:r>
          </a:p>
          <a:p>
            <a:pPr>
              <a:lnSpc>
                <a:spcPct val="150000"/>
              </a:lnSpc>
              <a:buNone/>
            </a:pPr>
            <a:r>
              <a:rPr lang="he-IL" dirty="0" smtClean="0">
                <a:cs typeface="David" pitchFamily="2" charset="-79"/>
              </a:rPr>
              <a:t>בשינוי </a:t>
            </a:r>
            <a:r>
              <a:rPr lang="he-IL" dirty="0">
                <a:cs typeface="David" pitchFamily="2" charset="-79"/>
              </a:rPr>
              <a:t>האריזה (קופסת קפה נמס </a:t>
            </a:r>
            <a:r>
              <a:rPr lang="he-IL" dirty="0" smtClean="0">
                <a:cs typeface="David" pitchFamily="2" charset="-79"/>
              </a:rPr>
              <a:t>של עלית</a:t>
            </a:r>
            <a:r>
              <a:rPr lang="he-IL" dirty="0">
                <a:cs typeface="David" pitchFamily="2" charset="-79"/>
              </a:rPr>
              <a:t>), </a:t>
            </a:r>
            <a:r>
              <a:rPr lang="he-IL" dirty="0" smtClean="0">
                <a:cs typeface="David" pitchFamily="2" charset="-79"/>
              </a:rPr>
              <a:t>בשינוי</a:t>
            </a:r>
          </a:p>
          <a:p>
            <a:pPr>
              <a:lnSpc>
                <a:spcPct val="150000"/>
              </a:lnSpc>
              <a:buNone/>
            </a:pPr>
            <a:r>
              <a:rPr lang="he-IL" dirty="0" smtClean="0">
                <a:cs typeface="David" pitchFamily="2" charset="-79"/>
              </a:rPr>
              <a:t>צורה </a:t>
            </a:r>
            <a:r>
              <a:rPr lang="he-IL" dirty="0">
                <a:cs typeface="David" pitchFamily="2" charset="-79"/>
              </a:rPr>
              <a:t>– הבמבה יצאה בקיץ גם </a:t>
            </a:r>
            <a:r>
              <a:rPr lang="he-IL" dirty="0" smtClean="0">
                <a:cs typeface="David" pitchFamily="2" charset="-79"/>
              </a:rPr>
              <a:t>בצורת גלגלים</a:t>
            </a:r>
            <a:r>
              <a:rPr lang="he-IL" dirty="0">
                <a:cs typeface="David" pitchFamily="2" charset="-79"/>
              </a:rPr>
              <a:t>, </a:t>
            </a:r>
            <a:r>
              <a:rPr lang="he-IL" dirty="0" smtClean="0">
                <a:cs typeface="David" pitchFamily="2" charset="-79"/>
              </a:rPr>
              <a:t>ולעתים</a:t>
            </a:r>
          </a:p>
          <a:p>
            <a:pPr>
              <a:lnSpc>
                <a:spcPct val="150000"/>
              </a:lnSpc>
              <a:buNone/>
            </a:pPr>
            <a:r>
              <a:rPr lang="he-IL" dirty="0" smtClean="0">
                <a:cs typeface="David" pitchFamily="2" charset="-79"/>
              </a:rPr>
              <a:t>גם </a:t>
            </a:r>
            <a:r>
              <a:rPr lang="he-IL" dirty="0">
                <a:cs typeface="David" pitchFamily="2" charset="-79"/>
              </a:rPr>
              <a:t>בטעם – </a:t>
            </a:r>
            <a:r>
              <a:rPr lang="he-IL" dirty="0" err="1">
                <a:cs typeface="David" pitchFamily="2" charset="-79"/>
              </a:rPr>
              <a:t>מילקי</a:t>
            </a:r>
            <a:r>
              <a:rPr lang="he-IL" dirty="0">
                <a:cs typeface="David" pitchFamily="2" charset="-79"/>
              </a:rPr>
              <a:t> קיבל </a:t>
            </a:r>
            <a:r>
              <a:rPr lang="he-IL" dirty="0" smtClean="0">
                <a:cs typeface="David" pitchFamily="2" charset="-79"/>
              </a:rPr>
              <a:t>טעמים נוספים.</a:t>
            </a:r>
          </a:p>
          <a:p>
            <a:pPr>
              <a:buNone/>
            </a:pPr>
            <a:endParaRPr lang="he-IL" dirty="0">
              <a:cs typeface="David" pitchFamily="2" charset="-79"/>
            </a:endParaRPr>
          </a:p>
          <a:p>
            <a:endParaRPr lang="he-I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a:lnSpc>
                <a:spcPct val="150000"/>
              </a:lnSpc>
              <a:buNone/>
            </a:pPr>
            <a:r>
              <a:rPr lang="he-IL" b="1" dirty="0" smtClean="0">
                <a:solidFill>
                  <a:srgbClr val="0070C0"/>
                </a:solidFill>
                <a:cs typeface="David" pitchFamily="2" charset="-79"/>
              </a:rPr>
              <a:t>    היצרן</a:t>
            </a:r>
            <a:r>
              <a:rPr lang="he-IL" dirty="0" smtClean="0">
                <a:cs typeface="David" pitchFamily="2" charset="-79"/>
              </a:rPr>
              <a:t> </a:t>
            </a:r>
            <a:r>
              <a:rPr lang="he-IL" dirty="0" smtClean="0">
                <a:solidFill>
                  <a:srgbClr val="FF0000"/>
                </a:solidFill>
                <a:cs typeface="David" pitchFamily="2" charset="-79"/>
              </a:rPr>
              <a:t>עושה חידושים ב"מוצרים נצחיים". </a:t>
            </a:r>
            <a:r>
              <a:rPr lang="he-IL" b="1" dirty="0" smtClean="0">
                <a:solidFill>
                  <a:srgbClr val="0070C0"/>
                </a:solidFill>
                <a:cs typeface="David" pitchFamily="2" charset="-79"/>
              </a:rPr>
              <a:t>חידוש אחד הוא </a:t>
            </a:r>
            <a:r>
              <a:rPr lang="he-IL" dirty="0" smtClean="0">
                <a:cs typeface="David" pitchFamily="2" charset="-79"/>
              </a:rPr>
              <a:t>שינוי באריזה (קופסת קפה נמס של עלית). </a:t>
            </a:r>
            <a:r>
              <a:rPr lang="he-IL" b="1" dirty="0" smtClean="0">
                <a:solidFill>
                  <a:srgbClr val="0070C0"/>
                </a:solidFill>
                <a:cs typeface="David" pitchFamily="2" charset="-79"/>
              </a:rPr>
              <a:t>חידוש נוסף </a:t>
            </a:r>
            <a:r>
              <a:rPr lang="he-IL" dirty="0" smtClean="0">
                <a:cs typeface="David" pitchFamily="2" charset="-79"/>
              </a:rPr>
              <a:t>הוא בשינוי צורה – הבמבה יצאה בקיץ גם בצורת גלגלים. הוא </a:t>
            </a:r>
            <a:r>
              <a:rPr lang="he-IL" b="1" dirty="0" smtClean="0">
                <a:solidFill>
                  <a:srgbClr val="0070C0"/>
                </a:solidFill>
                <a:cs typeface="David" pitchFamily="2" charset="-79"/>
              </a:rPr>
              <a:t>גם</a:t>
            </a:r>
            <a:r>
              <a:rPr lang="he-IL" dirty="0" smtClean="0">
                <a:cs typeface="David" pitchFamily="2" charset="-79"/>
              </a:rPr>
              <a:t> משקיע בטעם – </a:t>
            </a:r>
            <a:r>
              <a:rPr lang="he-IL" dirty="0" err="1" smtClean="0">
                <a:cs typeface="David" pitchFamily="2" charset="-79"/>
              </a:rPr>
              <a:t>מילקי</a:t>
            </a:r>
            <a:r>
              <a:rPr lang="he-IL" dirty="0" smtClean="0">
                <a:cs typeface="David" pitchFamily="2" charset="-79"/>
              </a:rPr>
              <a:t> קיבל טעמים נוספים.</a:t>
            </a:r>
          </a:p>
          <a:p>
            <a:endParaRPr lang="he-I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r"/>
            <a:r>
              <a:rPr lang="he-IL" b="1" dirty="0" smtClean="0"/>
              <a:t>מטרת כותב המאמר היא:</a:t>
            </a:r>
            <a:endParaRPr lang="he-IL" b="1" dirty="0"/>
          </a:p>
        </p:txBody>
      </p:sp>
      <p:sp>
        <p:nvSpPr>
          <p:cNvPr id="3" name="מציין מיקום תוכן 2"/>
          <p:cNvSpPr>
            <a:spLocks noGrp="1"/>
          </p:cNvSpPr>
          <p:nvPr>
            <p:ph idx="1"/>
          </p:nvPr>
        </p:nvSpPr>
        <p:spPr>
          <a:xfrm>
            <a:off x="0" y="1600200"/>
            <a:ext cx="8964488" cy="4525963"/>
          </a:xfrm>
        </p:spPr>
        <p:txBody>
          <a:bodyPr>
            <a:normAutofit/>
          </a:bodyPr>
          <a:lstStyle/>
          <a:p>
            <a:pPr lvl="1">
              <a:lnSpc>
                <a:spcPct val="150000"/>
              </a:lnSpc>
            </a:pPr>
            <a:r>
              <a:rPr lang="he-IL" dirty="0" smtClean="0">
                <a:cs typeface="David" pitchFamily="2" charset="-79"/>
              </a:rPr>
              <a:t>למתוח </a:t>
            </a:r>
            <a:r>
              <a:rPr lang="he-IL" dirty="0">
                <a:cs typeface="David" pitchFamily="2" charset="-79"/>
              </a:rPr>
              <a:t>ביקורת מדוע אנשים קונים כל הזמן את אותם מוצרים. </a:t>
            </a:r>
            <a:endParaRPr lang="en-US" dirty="0">
              <a:cs typeface="David" pitchFamily="2" charset="-79"/>
            </a:endParaRPr>
          </a:p>
          <a:p>
            <a:pPr lvl="1">
              <a:lnSpc>
                <a:spcPct val="150000"/>
              </a:lnSpc>
            </a:pPr>
            <a:r>
              <a:rPr lang="he-IL" dirty="0">
                <a:cs typeface="David" pitchFamily="2" charset="-79"/>
              </a:rPr>
              <a:t>להשוות את אהבתו של הקונה ל"מוצרים נצחיים" לאהבה רומנטית בין גבר לאישה. </a:t>
            </a:r>
            <a:endParaRPr lang="en-US" dirty="0">
              <a:cs typeface="David" pitchFamily="2" charset="-79"/>
            </a:endParaRPr>
          </a:p>
          <a:p>
            <a:pPr lvl="1">
              <a:lnSpc>
                <a:spcPct val="150000"/>
              </a:lnSpc>
            </a:pPr>
            <a:r>
              <a:rPr lang="he-IL" dirty="0">
                <a:cs typeface="David" pitchFamily="2" charset="-79"/>
              </a:rPr>
              <a:t>להציג את הסיבות לפריחת חנויות ענק זולות ולנאמנותו של הקונה למוצרים מסוימים. </a:t>
            </a:r>
            <a:endParaRPr lang="en-US" dirty="0">
              <a:cs typeface="David" pitchFamily="2" charset="-79"/>
            </a:endParaRPr>
          </a:p>
          <a:p>
            <a:pPr lvl="1">
              <a:lnSpc>
                <a:spcPct val="150000"/>
              </a:lnSpc>
            </a:pPr>
            <a:r>
              <a:rPr lang="he-IL" dirty="0">
                <a:cs typeface="David" pitchFamily="2" charset="-79"/>
              </a:rPr>
              <a:t>להעלות את מודעות הציבור למוצרי צריכה חדשים. </a:t>
            </a:r>
            <a:endParaRPr lang="en-US" dirty="0">
              <a:cs typeface="David" pitchFamily="2" charset="-79"/>
            </a:endParaRPr>
          </a:p>
          <a:p>
            <a:pPr>
              <a:lnSpc>
                <a:spcPct val="150000"/>
              </a:lnSpc>
            </a:pPr>
            <a:endParaRPr lang="he-IL" sz="2800" dirty="0">
              <a:cs typeface="David" pitchFamily="2" charset="-79"/>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0" y="274638"/>
            <a:ext cx="8686800" cy="1143000"/>
          </a:xfrm>
        </p:spPr>
        <p:txBody>
          <a:bodyPr>
            <a:normAutofit/>
          </a:bodyPr>
          <a:lstStyle/>
          <a:p>
            <a:pPr algn="r"/>
            <a:r>
              <a:rPr lang="he-IL" sz="3000" dirty="0"/>
              <a:t>א. מנו </a:t>
            </a:r>
            <a:r>
              <a:rPr lang="he-IL" sz="3000" b="1" dirty="0"/>
              <a:t>שני</a:t>
            </a:r>
            <a:r>
              <a:rPr lang="he-IL" sz="3000" dirty="0"/>
              <a:t> </a:t>
            </a:r>
            <a:r>
              <a:rPr lang="he-IL" sz="3000" b="1" dirty="0"/>
              <a:t>יתרונות</a:t>
            </a:r>
            <a:r>
              <a:rPr lang="he-IL" sz="3000" dirty="0"/>
              <a:t> שיש לחנויות בפריפריה (חנויות מחוץ לעיר).</a:t>
            </a:r>
          </a:p>
        </p:txBody>
      </p:sp>
      <p:sp>
        <p:nvSpPr>
          <p:cNvPr id="3" name="מציין מיקום תוכן 2"/>
          <p:cNvSpPr>
            <a:spLocks noGrp="1"/>
          </p:cNvSpPr>
          <p:nvPr>
            <p:ph idx="1"/>
          </p:nvPr>
        </p:nvSpPr>
        <p:spPr>
          <a:xfrm>
            <a:off x="0" y="1600200"/>
            <a:ext cx="8964488" cy="4525963"/>
          </a:xfrm>
        </p:spPr>
        <p:txBody>
          <a:bodyPr/>
          <a:lstStyle/>
          <a:p>
            <a:pPr>
              <a:lnSpc>
                <a:spcPct val="150000"/>
              </a:lnSpc>
              <a:buNone/>
            </a:pPr>
            <a:r>
              <a:rPr lang="he-IL" dirty="0" smtClean="0">
                <a:solidFill>
                  <a:srgbClr val="FF0000"/>
                </a:solidFill>
                <a:cs typeface="David" pitchFamily="2" charset="-79"/>
              </a:rPr>
              <a:t>   </a:t>
            </a:r>
            <a:r>
              <a:rPr lang="he-IL" b="1" dirty="0" smtClean="0">
                <a:solidFill>
                  <a:srgbClr val="FF0000"/>
                </a:solidFill>
                <a:cs typeface="David" pitchFamily="2" charset="-79"/>
              </a:rPr>
              <a:t>לחנויות </a:t>
            </a:r>
            <a:r>
              <a:rPr lang="he-IL" b="1" dirty="0">
                <a:solidFill>
                  <a:srgbClr val="FF0000"/>
                </a:solidFill>
                <a:cs typeface="David" pitchFamily="2" charset="-79"/>
              </a:rPr>
              <a:t>בפריפריה יש יתרונות. </a:t>
            </a:r>
            <a:r>
              <a:rPr lang="he-IL" b="1" dirty="0">
                <a:solidFill>
                  <a:schemeClr val="tx2">
                    <a:lumMod val="60000"/>
                    <a:lumOff val="40000"/>
                  </a:schemeClr>
                </a:solidFill>
                <a:cs typeface="David" pitchFamily="2" charset="-79"/>
              </a:rPr>
              <a:t>יתרון אחד הוא </a:t>
            </a:r>
            <a:r>
              <a:rPr lang="he-IL" dirty="0" smtClean="0">
                <a:cs typeface="David" pitchFamily="2" charset="-79"/>
              </a:rPr>
              <a:t>שבחנויות הגדולות </a:t>
            </a:r>
            <a:r>
              <a:rPr lang="he-IL" dirty="0">
                <a:cs typeface="David" pitchFamily="2" charset="-79"/>
              </a:rPr>
              <a:t>המגוון גדול ומרשים </a:t>
            </a:r>
            <a:r>
              <a:rPr lang="he-IL" dirty="0" smtClean="0">
                <a:cs typeface="David" pitchFamily="2" charset="-79"/>
              </a:rPr>
              <a:t>יותר. </a:t>
            </a:r>
            <a:r>
              <a:rPr lang="he-IL" b="1" dirty="0" smtClean="0">
                <a:solidFill>
                  <a:schemeClr val="tx2">
                    <a:lumMod val="60000"/>
                    <a:lumOff val="40000"/>
                  </a:schemeClr>
                </a:solidFill>
                <a:cs typeface="David" pitchFamily="2" charset="-79"/>
              </a:rPr>
              <a:t>יתרון נוסף הוא </a:t>
            </a:r>
            <a:r>
              <a:rPr lang="he-IL" dirty="0" smtClean="0">
                <a:cs typeface="David" pitchFamily="2" charset="-79"/>
              </a:rPr>
              <a:t>שהמחירים </a:t>
            </a:r>
            <a:r>
              <a:rPr lang="he-IL" dirty="0">
                <a:cs typeface="David" pitchFamily="2" charset="-79"/>
              </a:rPr>
              <a:t>נמוכים </a:t>
            </a:r>
            <a:r>
              <a:rPr lang="he-IL" dirty="0" smtClean="0">
                <a:cs typeface="David" pitchFamily="2" charset="-79"/>
              </a:rPr>
              <a:t>יותר.   </a:t>
            </a:r>
            <a:endParaRPr lang="en-US" dirty="0">
              <a:cs typeface="David" pitchFamily="2" charset="-79"/>
            </a:endParaRPr>
          </a:p>
          <a:p>
            <a:pPr>
              <a:lnSpc>
                <a:spcPct val="150000"/>
              </a:lnSpc>
            </a:pPr>
            <a:endParaRPr lang="he-IL" dirty="0">
              <a:cs typeface="David" pitchFamily="2" charset="-79"/>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sz="3000" dirty="0">
                <a:cs typeface="David" pitchFamily="2" charset="-79"/>
              </a:rPr>
              <a:t>ב. מדוע עדיין יש ביקוש לחנויות בתוך </a:t>
            </a:r>
            <a:r>
              <a:rPr lang="he-IL" sz="3000" dirty="0" smtClean="0">
                <a:cs typeface="David" pitchFamily="2" charset="-79"/>
              </a:rPr>
              <a:t>הערים?</a:t>
            </a:r>
            <a:endParaRPr lang="he-IL" sz="3000" dirty="0">
              <a:cs typeface="David" pitchFamily="2" charset="-79"/>
            </a:endParaRPr>
          </a:p>
        </p:txBody>
      </p:sp>
      <p:sp>
        <p:nvSpPr>
          <p:cNvPr id="3" name="מציין מיקום תוכן 2"/>
          <p:cNvSpPr>
            <a:spLocks noGrp="1"/>
          </p:cNvSpPr>
          <p:nvPr>
            <p:ph idx="1"/>
          </p:nvPr>
        </p:nvSpPr>
        <p:spPr/>
        <p:txBody>
          <a:bodyPr/>
          <a:lstStyle/>
          <a:p>
            <a:pPr>
              <a:buNone/>
            </a:pPr>
            <a:r>
              <a:rPr lang="he-IL" dirty="0" smtClean="0">
                <a:cs typeface="David" pitchFamily="2" charset="-79"/>
              </a:rPr>
              <a:t>הביקוש </a:t>
            </a:r>
            <a:r>
              <a:rPr lang="he-IL" dirty="0">
                <a:cs typeface="David" pitchFamily="2" charset="-79"/>
              </a:rPr>
              <a:t>לחנויות בתוך הערים </a:t>
            </a:r>
            <a:r>
              <a:rPr lang="he-IL" dirty="0" smtClean="0">
                <a:cs typeface="David" pitchFamily="2" charset="-79"/>
              </a:rPr>
              <a:t>הוא </a:t>
            </a:r>
            <a:r>
              <a:rPr lang="he-IL" b="1" dirty="0">
                <a:solidFill>
                  <a:schemeClr val="tx2">
                    <a:lumMod val="60000"/>
                    <a:lumOff val="40000"/>
                  </a:schemeClr>
                </a:solidFill>
                <a:cs typeface="David" pitchFamily="2" charset="-79"/>
              </a:rPr>
              <a:t>בגלל ה</a:t>
            </a:r>
            <a:r>
              <a:rPr lang="he-IL" dirty="0">
                <a:cs typeface="David" pitchFamily="2" charset="-79"/>
              </a:rPr>
              <a:t>נגישות  </a:t>
            </a:r>
            <a:r>
              <a:rPr lang="he-IL" dirty="0" smtClean="0">
                <a:cs typeface="David" pitchFamily="2" charset="-79"/>
              </a:rPr>
              <a:t>של</a:t>
            </a:r>
          </a:p>
          <a:p>
            <a:pPr>
              <a:buNone/>
            </a:pPr>
            <a:r>
              <a:rPr lang="he-IL" dirty="0" smtClean="0">
                <a:cs typeface="David" pitchFamily="2" charset="-79"/>
              </a:rPr>
              <a:t>החנויות </a:t>
            </a:r>
            <a:r>
              <a:rPr lang="he-IL" dirty="0">
                <a:cs typeface="David" pitchFamily="2" charset="-79"/>
              </a:rPr>
              <a:t>ללקוחות. </a:t>
            </a:r>
            <a:endParaRPr lang="en-US" dirty="0">
              <a:cs typeface="David" pitchFamily="2" charset="-79"/>
            </a:endParaRPr>
          </a:p>
          <a:p>
            <a:pPr>
              <a:buNone/>
            </a:pPr>
            <a:endParaRPr lang="he-IL" dirty="0">
              <a:cs typeface="David" pitchFamily="2" charset="-79"/>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he-IL" sz="3000" b="1" dirty="0">
                <a:cs typeface="David" pitchFamily="2" charset="-79"/>
              </a:rPr>
              <a:t>בשורות 16 – 17 כתוב "את הנטייה לחפש מחירים נמוכים יותר כבר אי אפשר יהיה לעצור בעתיד</a:t>
            </a:r>
            <a:r>
              <a:rPr lang="he-IL" sz="3000" b="1" dirty="0" smtClean="0">
                <a:cs typeface="David" pitchFamily="2" charset="-79"/>
              </a:rPr>
              <a:t>" - מדוע?</a:t>
            </a:r>
            <a:endParaRPr lang="he-IL" sz="3000" dirty="0">
              <a:cs typeface="David" pitchFamily="2" charset="-79"/>
            </a:endParaRPr>
          </a:p>
        </p:txBody>
      </p:sp>
      <p:sp>
        <p:nvSpPr>
          <p:cNvPr id="3" name="מציין מיקום תוכן 2"/>
          <p:cNvSpPr>
            <a:spLocks noGrp="1"/>
          </p:cNvSpPr>
          <p:nvPr>
            <p:ph idx="1"/>
          </p:nvPr>
        </p:nvSpPr>
        <p:spPr>
          <a:xfrm>
            <a:off x="251520" y="1600200"/>
            <a:ext cx="8435280" cy="4853136"/>
          </a:xfrm>
        </p:spPr>
        <p:txBody>
          <a:bodyPr>
            <a:normAutofit fontScale="62500" lnSpcReduction="20000"/>
          </a:bodyPr>
          <a:lstStyle/>
          <a:p>
            <a:pPr>
              <a:lnSpc>
                <a:spcPct val="160000"/>
              </a:lnSpc>
              <a:buNone/>
            </a:pPr>
            <a:r>
              <a:rPr lang="he-IL" sz="4000" b="1" dirty="0" smtClean="0">
                <a:solidFill>
                  <a:srgbClr val="FF0000"/>
                </a:solidFill>
                <a:cs typeface="David" pitchFamily="2" charset="-79"/>
              </a:rPr>
              <a:t>    את </a:t>
            </a:r>
            <a:r>
              <a:rPr lang="he-IL" sz="4000" b="1" dirty="0">
                <a:solidFill>
                  <a:srgbClr val="FF0000"/>
                </a:solidFill>
                <a:cs typeface="David" pitchFamily="2" charset="-79"/>
              </a:rPr>
              <a:t>הנטייה לחפש מחירים נמוכים אי אפשר יותר לעצור בעתיד כיוון שהרגלי הצריכה של הישראלי השתנו. </a:t>
            </a:r>
            <a:r>
              <a:rPr lang="he-IL" sz="4000" dirty="0">
                <a:cs typeface="David" pitchFamily="2" charset="-79"/>
              </a:rPr>
              <a:t>שנת המיתון לימדה </a:t>
            </a:r>
            <a:r>
              <a:rPr lang="he-IL" sz="4000" dirty="0">
                <a:solidFill>
                  <a:srgbClr val="0070C0"/>
                </a:solidFill>
                <a:cs typeface="David" pitchFamily="2" charset="-79"/>
              </a:rPr>
              <a:t>אותם</a:t>
            </a:r>
            <a:r>
              <a:rPr lang="he-IL" sz="4000" dirty="0">
                <a:cs typeface="David" pitchFamily="2" charset="-79"/>
              </a:rPr>
              <a:t> להצטמצם, להשוות מחירים, לחפש מחירים, לחפש מבצעים, לחשוד במותגים ולנסוע כמה קילומטרים רחוק יותר כדי להוזיל את סל הקניות. פתאום כולם מחפשים חנות עודפים, קונים יותר תוצרת מקומית, מעדיפים מסעדות פועלים על מסעדות יוקרה וחוזרים לקנות חלב בשקית במקום בקרטון. לאט </a:t>
            </a:r>
            <a:r>
              <a:rPr lang="he-IL" sz="4000" dirty="0" err="1">
                <a:cs typeface="David" pitchFamily="2" charset="-79"/>
              </a:rPr>
              <a:t>לאט</a:t>
            </a:r>
            <a:r>
              <a:rPr lang="he-IL" sz="4000" dirty="0">
                <a:cs typeface="David" pitchFamily="2" charset="-79"/>
              </a:rPr>
              <a:t> </a:t>
            </a:r>
            <a:r>
              <a:rPr lang="he-IL" sz="4000" dirty="0" smtClean="0">
                <a:cs typeface="David" pitchFamily="2" charset="-79"/>
              </a:rPr>
              <a:t>למד </a:t>
            </a:r>
            <a:r>
              <a:rPr lang="he-IL" sz="4000" dirty="0">
                <a:cs typeface="David" pitchFamily="2" charset="-79"/>
              </a:rPr>
              <a:t>הישראלי הפזרן לקנות מה שדרוש לו ולא יותר מזה.</a:t>
            </a:r>
            <a:endParaRPr lang="en-US" sz="4000" dirty="0">
              <a:cs typeface="David" pitchFamily="2" charset="-79"/>
            </a:endParaRPr>
          </a:p>
          <a:p>
            <a:pPr>
              <a:lnSpc>
                <a:spcPct val="160000"/>
              </a:lnSpc>
            </a:pPr>
            <a:endParaRPr lang="he-IL" dirty="0">
              <a:cs typeface="David" pitchFamily="2" charset="-79"/>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endParaRPr lang="he-IL"/>
          </a:p>
        </p:txBody>
      </p:sp>
      <p:sp>
        <p:nvSpPr>
          <p:cNvPr id="3" name="מציין מיקום תוכן 2"/>
          <p:cNvSpPr>
            <a:spLocks noGrp="1"/>
          </p:cNvSpPr>
          <p:nvPr>
            <p:ph idx="1"/>
          </p:nvPr>
        </p:nvSpPr>
        <p:spPr/>
        <p:txBody>
          <a:bodyPr/>
          <a:lstStyle/>
          <a:p>
            <a:endParaRPr lang="he-IL"/>
          </a:p>
        </p:txBody>
      </p:sp>
    </p:spTree>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3959</TotalTime>
  <Words>430</Words>
  <Application>Microsoft Office PowerPoint</Application>
  <PresentationFormat>‫הצגה על המסך (4:3)</PresentationFormat>
  <Paragraphs>26</Paragraphs>
  <Slides>9</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9</vt:i4>
      </vt:variant>
    </vt:vector>
  </HeadingPairs>
  <TitlesOfParts>
    <vt:vector size="14" baseType="lpstr">
      <vt:lpstr>Arial</vt:lpstr>
      <vt:lpstr>Calibri</vt:lpstr>
      <vt:lpstr>David</vt:lpstr>
      <vt:lpstr>Times New Roman</vt:lpstr>
      <vt:lpstr>ערכת נושא Office</vt:lpstr>
      <vt:lpstr>כתבו למה מתייחס כל אחד מן המאזכרים שלפניכם, המודגשים בקו.</vt:lpstr>
      <vt:lpstr>3. א. מהן הסיבות שבגללן שומר הישראלי אמונים למוצרים מסוימים במשך שנים? </vt:lpstr>
      <vt:lpstr>ב. מהם החידושים שעושה היצרן ב"מוצרים הנצחיים"?</vt:lpstr>
      <vt:lpstr>מצגת של PowerPoint‏</vt:lpstr>
      <vt:lpstr>מטרת כותב המאמר היא:</vt:lpstr>
      <vt:lpstr>א. מנו שני יתרונות שיש לחנויות בפריפריה (חנויות מחוץ לעיר).</vt:lpstr>
      <vt:lpstr>ב. מדוע עדיין יש ביקוש לחנויות בתוך הערים?</vt:lpstr>
      <vt:lpstr>בשורות 16 – 17 כתוב "את הנטייה לחפש מחירים נמוכים יותר כבר אי אפשר יהיה לעצור בעתיד" - מדוע?</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א. מהן הסיבות שבגללן שומר הישראלי אמונים למוצרים מסוימים במשך שנים?</dc:title>
  <dc:creator>user</dc:creator>
  <cp:lastModifiedBy>Esti Bernstian</cp:lastModifiedBy>
  <cp:revision>12</cp:revision>
  <dcterms:created xsi:type="dcterms:W3CDTF">2015-12-30T11:15:12Z</dcterms:created>
  <dcterms:modified xsi:type="dcterms:W3CDTF">2025-04-13T04:53:54Z</dcterms:modified>
</cp:coreProperties>
</file>