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6" r:id="rId7"/>
    <p:sldId id="262" r:id="rId8"/>
    <p:sldId id="263" r:id="rId9"/>
    <p:sldId id="264" r:id="rId10"/>
    <p:sldId id="265" r:id="rId11"/>
    <p:sldId id="267" r:id="rId12"/>
  </p:sldIdLst>
  <p:sldSz cx="12192000" cy="6858000"/>
  <p:notesSz cx="6858000" cy="9144000"/>
  <p:defaultTextStyle>
    <a:defPPr>
      <a:defRPr lang="he-IL"/>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lvl1pPr>
              <a:defRPr/>
            </a:lvl1pPr>
          </a:lstStyle>
          <a:p>
            <a:pPr>
              <a:defRPr/>
            </a:pPr>
            <a:fld id="{AB5EE52D-B25F-42FA-8B98-A2059B75D3FD}" type="datetimeFigureOut">
              <a:rPr lang="he-IL"/>
              <a:pPr>
                <a:defRPr/>
              </a:pPr>
              <a:t>כ"ה/תשרי/תשפ"ו</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6DB326C1-0EBA-4994-8428-AE22B7216891}" type="slidenum">
              <a:rPr lang="he-IL"/>
              <a:pPr>
                <a:defRPr/>
              </a:pPr>
              <a:t>‹#›</a:t>
            </a:fld>
            <a:endParaRPr lang="he-IL"/>
          </a:p>
        </p:txBody>
      </p:sp>
    </p:spTree>
    <p:extLst>
      <p:ext uri="{BB962C8B-B14F-4D97-AF65-F5344CB8AC3E}">
        <p14:creationId xmlns:p14="http://schemas.microsoft.com/office/powerpoint/2010/main" val="302852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lvl1pPr>
              <a:defRPr/>
            </a:lvl1pPr>
          </a:lstStyle>
          <a:p>
            <a:pPr>
              <a:defRPr/>
            </a:pPr>
            <a:fld id="{55778AF6-35D1-4D7C-B88C-F017B3111447}" type="datetimeFigureOut">
              <a:rPr lang="he-IL"/>
              <a:pPr>
                <a:defRPr/>
              </a:pPr>
              <a:t>כ"ה/תשרי/תשפ"ו</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7F4A2816-2924-4621-A915-2A58A45C3793}" type="slidenum">
              <a:rPr lang="he-IL"/>
              <a:pPr>
                <a:defRPr/>
              </a:pPr>
              <a:t>‹#›</a:t>
            </a:fld>
            <a:endParaRPr lang="he-IL"/>
          </a:p>
        </p:txBody>
      </p:sp>
    </p:spTree>
    <p:extLst>
      <p:ext uri="{BB962C8B-B14F-4D97-AF65-F5344CB8AC3E}">
        <p14:creationId xmlns:p14="http://schemas.microsoft.com/office/powerpoint/2010/main" val="3778546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lvl1pPr>
              <a:defRPr/>
            </a:lvl1pPr>
          </a:lstStyle>
          <a:p>
            <a:pPr>
              <a:defRPr/>
            </a:pPr>
            <a:fld id="{E36DAA0C-09CE-4076-ABE2-174E5131C98D}" type="datetimeFigureOut">
              <a:rPr lang="he-IL"/>
              <a:pPr>
                <a:defRPr/>
              </a:pPr>
              <a:t>כ"ה/תשרי/תשפ"ו</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A2C3DAB6-A61D-4D3E-95CE-E6774058EF74}" type="slidenum">
              <a:rPr lang="he-IL"/>
              <a:pPr>
                <a:defRPr/>
              </a:pPr>
              <a:t>‹#›</a:t>
            </a:fld>
            <a:endParaRPr lang="he-IL"/>
          </a:p>
        </p:txBody>
      </p:sp>
    </p:spTree>
    <p:extLst>
      <p:ext uri="{BB962C8B-B14F-4D97-AF65-F5344CB8AC3E}">
        <p14:creationId xmlns:p14="http://schemas.microsoft.com/office/powerpoint/2010/main" val="1625385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lvl1pPr>
              <a:defRPr/>
            </a:lvl1pPr>
          </a:lstStyle>
          <a:p>
            <a:pPr>
              <a:defRPr/>
            </a:pPr>
            <a:fld id="{1ADB522C-A4EA-4A75-B08E-E5108F55C33E}" type="datetimeFigureOut">
              <a:rPr lang="he-IL"/>
              <a:pPr>
                <a:defRPr/>
              </a:pPr>
              <a:t>כ"ה/תשרי/תשפ"ו</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7DA3B5C7-BD69-43DC-9696-18B9F8E653FC}" type="slidenum">
              <a:rPr lang="he-IL"/>
              <a:pPr>
                <a:defRPr/>
              </a:pPr>
              <a:t>‹#›</a:t>
            </a:fld>
            <a:endParaRPr lang="he-IL"/>
          </a:p>
        </p:txBody>
      </p:sp>
    </p:spTree>
    <p:extLst>
      <p:ext uri="{BB962C8B-B14F-4D97-AF65-F5344CB8AC3E}">
        <p14:creationId xmlns:p14="http://schemas.microsoft.com/office/powerpoint/2010/main" val="4096177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lvl1pPr>
              <a:defRPr/>
            </a:lvl1pPr>
          </a:lstStyle>
          <a:p>
            <a:pPr>
              <a:defRPr/>
            </a:pPr>
            <a:fld id="{AFB79CE6-4E68-46E8-88C4-4511E52592AE}" type="datetimeFigureOut">
              <a:rPr lang="he-IL"/>
              <a:pPr>
                <a:defRPr/>
              </a:pPr>
              <a:t>כ"ה/תשרי/תשפ"ו</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9F728D31-D0CC-48E2-B9C7-3E91CCAD7143}" type="slidenum">
              <a:rPr lang="he-IL"/>
              <a:pPr>
                <a:defRPr/>
              </a:pPr>
              <a:t>‹#›</a:t>
            </a:fld>
            <a:endParaRPr lang="he-IL"/>
          </a:p>
        </p:txBody>
      </p:sp>
    </p:spTree>
    <p:extLst>
      <p:ext uri="{BB962C8B-B14F-4D97-AF65-F5344CB8AC3E}">
        <p14:creationId xmlns:p14="http://schemas.microsoft.com/office/powerpoint/2010/main" val="3715020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3"/>
          <p:cNvSpPr>
            <a:spLocks noGrp="1"/>
          </p:cNvSpPr>
          <p:nvPr>
            <p:ph type="dt" sz="half" idx="10"/>
          </p:nvPr>
        </p:nvSpPr>
        <p:spPr/>
        <p:txBody>
          <a:bodyPr/>
          <a:lstStyle>
            <a:lvl1pPr>
              <a:defRPr/>
            </a:lvl1pPr>
          </a:lstStyle>
          <a:p>
            <a:pPr>
              <a:defRPr/>
            </a:pPr>
            <a:fld id="{8E530C4F-9787-48CA-8D6A-B55AAE4C9B5D}" type="datetimeFigureOut">
              <a:rPr lang="he-IL"/>
              <a:pPr>
                <a:defRPr/>
              </a:pPr>
              <a:t>כ"ה/תשרי/תשפ"ו</a:t>
            </a:fld>
            <a:endParaRPr lang="he-IL"/>
          </a:p>
        </p:txBody>
      </p:sp>
      <p:sp>
        <p:nvSpPr>
          <p:cNvPr id="6"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7" name="מציין מיקום של מספר שקופית 5"/>
          <p:cNvSpPr>
            <a:spLocks noGrp="1"/>
          </p:cNvSpPr>
          <p:nvPr>
            <p:ph type="sldNum" sz="quarter" idx="12"/>
          </p:nvPr>
        </p:nvSpPr>
        <p:spPr/>
        <p:txBody>
          <a:bodyPr/>
          <a:lstStyle>
            <a:lvl1pPr>
              <a:defRPr/>
            </a:lvl1pPr>
          </a:lstStyle>
          <a:p>
            <a:pPr>
              <a:defRPr/>
            </a:pPr>
            <a:fld id="{140949D2-A60E-43E8-9952-4898B5228D17}" type="slidenum">
              <a:rPr lang="he-IL"/>
              <a:pPr>
                <a:defRPr/>
              </a:pPr>
              <a:t>‹#›</a:t>
            </a:fld>
            <a:endParaRPr lang="he-IL"/>
          </a:p>
        </p:txBody>
      </p:sp>
    </p:spTree>
    <p:extLst>
      <p:ext uri="{BB962C8B-B14F-4D97-AF65-F5344CB8AC3E}">
        <p14:creationId xmlns:p14="http://schemas.microsoft.com/office/powerpoint/2010/main" val="1508965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3"/>
          <p:cNvSpPr>
            <a:spLocks noGrp="1"/>
          </p:cNvSpPr>
          <p:nvPr>
            <p:ph type="dt" sz="half" idx="10"/>
          </p:nvPr>
        </p:nvSpPr>
        <p:spPr/>
        <p:txBody>
          <a:bodyPr/>
          <a:lstStyle>
            <a:lvl1pPr>
              <a:defRPr/>
            </a:lvl1pPr>
          </a:lstStyle>
          <a:p>
            <a:pPr>
              <a:defRPr/>
            </a:pPr>
            <a:fld id="{94F362F7-D65C-4374-901B-CE29D528BCF5}" type="datetimeFigureOut">
              <a:rPr lang="he-IL"/>
              <a:pPr>
                <a:defRPr/>
              </a:pPr>
              <a:t>כ"ה/תשרי/תשפ"ו</a:t>
            </a:fld>
            <a:endParaRPr lang="he-IL"/>
          </a:p>
        </p:txBody>
      </p:sp>
      <p:sp>
        <p:nvSpPr>
          <p:cNvPr id="8"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9" name="מציין מיקום של מספר שקופית 5"/>
          <p:cNvSpPr>
            <a:spLocks noGrp="1"/>
          </p:cNvSpPr>
          <p:nvPr>
            <p:ph type="sldNum" sz="quarter" idx="12"/>
          </p:nvPr>
        </p:nvSpPr>
        <p:spPr/>
        <p:txBody>
          <a:bodyPr/>
          <a:lstStyle>
            <a:lvl1pPr>
              <a:defRPr/>
            </a:lvl1pPr>
          </a:lstStyle>
          <a:p>
            <a:pPr>
              <a:defRPr/>
            </a:pPr>
            <a:fld id="{4FB854C7-6E84-4325-B64B-6F87605FEC0A}" type="slidenum">
              <a:rPr lang="he-IL"/>
              <a:pPr>
                <a:defRPr/>
              </a:pPr>
              <a:t>‹#›</a:t>
            </a:fld>
            <a:endParaRPr lang="he-IL"/>
          </a:p>
        </p:txBody>
      </p:sp>
    </p:spTree>
    <p:extLst>
      <p:ext uri="{BB962C8B-B14F-4D97-AF65-F5344CB8AC3E}">
        <p14:creationId xmlns:p14="http://schemas.microsoft.com/office/powerpoint/2010/main" val="5056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3"/>
          <p:cNvSpPr>
            <a:spLocks noGrp="1"/>
          </p:cNvSpPr>
          <p:nvPr>
            <p:ph type="dt" sz="half" idx="10"/>
          </p:nvPr>
        </p:nvSpPr>
        <p:spPr/>
        <p:txBody>
          <a:bodyPr/>
          <a:lstStyle>
            <a:lvl1pPr>
              <a:defRPr/>
            </a:lvl1pPr>
          </a:lstStyle>
          <a:p>
            <a:pPr>
              <a:defRPr/>
            </a:pPr>
            <a:fld id="{0CD66E4C-95C0-4052-8D5C-49E931855A5C}" type="datetimeFigureOut">
              <a:rPr lang="he-IL"/>
              <a:pPr>
                <a:defRPr/>
              </a:pPr>
              <a:t>כ"ה/תשרי/תשפ"ו</a:t>
            </a:fld>
            <a:endParaRPr lang="he-IL"/>
          </a:p>
        </p:txBody>
      </p:sp>
      <p:sp>
        <p:nvSpPr>
          <p:cNvPr id="4"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5" name="מציין מיקום של מספר שקופית 5"/>
          <p:cNvSpPr>
            <a:spLocks noGrp="1"/>
          </p:cNvSpPr>
          <p:nvPr>
            <p:ph type="sldNum" sz="quarter" idx="12"/>
          </p:nvPr>
        </p:nvSpPr>
        <p:spPr/>
        <p:txBody>
          <a:bodyPr/>
          <a:lstStyle>
            <a:lvl1pPr>
              <a:defRPr/>
            </a:lvl1pPr>
          </a:lstStyle>
          <a:p>
            <a:pPr>
              <a:defRPr/>
            </a:pPr>
            <a:fld id="{B9DA6E03-36B9-407F-A561-ED34031084EC}" type="slidenum">
              <a:rPr lang="he-IL"/>
              <a:pPr>
                <a:defRPr/>
              </a:pPr>
              <a:t>‹#›</a:t>
            </a:fld>
            <a:endParaRPr lang="he-IL"/>
          </a:p>
        </p:txBody>
      </p:sp>
    </p:spTree>
    <p:extLst>
      <p:ext uri="{BB962C8B-B14F-4D97-AF65-F5344CB8AC3E}">
        <p14:creationId xmlns:p14="http://schemas.microsoft.com/office/powerpoint/2010/main" val="1422633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3"/>
          <p:cNvSpPr>
            <a:spLocks noGrp="1"/>
          </p:cNvSpPr>
          <p:nvPr>
            <p:ph type="dt" sz="half" idx="10"/>
          </p:nvPr>
        </p:nvSpPr>
        <p:spPr/>
        <p:txBody>
          <a:bodyPr/>
          <a:lstStyle>
            <a:lvl1pPr>
              <a:defRPr/>
            </a:lvl1pPr>
          </a:lstStyle>
          <a:p>
            <a:pPr>
              <a:defRPr/>
            </a:pPr>
            <a:fld id="{2F71926E-EA12-4286-897B-1EFFE1C94E27}" type="datetimeFigureOut">
              <a:rPr lang="he-IL"/>
              <a:pPr>
                <a:defRPr/>
              </a:pPr>
              <a:t>כ"ה/תשרי/תשפ"ו</a:t>
            </a:fld>
            <a:endParaRPr lang="he-IL"/>
          </a:p>
        </p:txBody>
      </p:sp>
      <p:sp>
        <p:nvSpPr>
          <p:cNvPr id="3"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4" name="מציין מיקום של מספר שקופית 5"/>
          <p:cNvSpPr>
            <a:spLocks noGrp="1"/>
          </p:cNvSpPr>
          <p:nvPr>
            <p:ph type="sldNum" sz="quarter" idx="12"/>
          </p:nvPr>
        </p:nvSpPr>
        <p:spPr/>
        <p:txBody>
          <a:bodyPr/>
          <a:lstStyle>
            <a:lvl1pPr>
              <a:defRPr/>
            </a:lvl1pPr>
          </a:lstStyle>
          <a:p>
            <a:pPr>
              <a:defRPr/>
            </a:pPr>
            <a:fld id="{8E282B41-E5B4-4DF0-A677-72B427ADB690}" type="slidenum">
              <a:rPr lang="he-IL"/>
              <a:pPr>
                <a:defRPr/>
              </a:pPr>
              <a:t>‹#›</a:t>
            </a:fld>
            <a:endParaRPr lang="he-IL"/>
          </a:p>
        </p:txBody>
      </p:sp>
    </p:spTree>
    <p:extLst>
      <p:ext uri="{BB962C8B-B14F-4D97-AF65-F5344CB8AC3E}">
        <p14:creationId xmlns:p14="http://schemas.microsoft.com/office/powerpoint/2010/main" val="786940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3"/>
          <p:cNvSpPr>
            <a:spLocks noGrp="1"/>
          </p:cNvSpPr>
          <p:nvPr>
            <p:ph type="dt" sz="half" idx="10"/>
          </p:nvPr>
        </p:nvSpPr>
        <p:spPr/>
        <p:txBody>
          <a:bodyPr/>
          <a:lstStyle>
            <a:lvl1pPr>
              <a:defRPr/>
            </a:lvl1pPr>
          </a:lstStyle>
          <a:p>
            <a:pPr>
              <a:defRPr/>
            </a:pPr>
            <a:fld id="{70A00BA2-2C9F-4986-8032-8E3CFDE3C0B0}" type="datetimeFigureOut">
              <a:rPr lang="he-IL"/>
              <a:pPr>
                <a:defRPr/>
              </a:pPr>
              <a:t>כ"ה/תשרי/תשפ"ו</a:t>
            </a:fld>
            <a:endParaRPr lang="he-IL"/>
          </a:p>
        </p:txBody>
      </p:sp>
      <p:sp>
        <p:nvSpPr>
          <p:cNvPr id="6"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7" name="מציין מיקום של מספר שקופית 5"/>
          <p:cNvSpPr>
            <a:spLocks noGrp="1"/>
          </p:cNvSpPr>
          <p:nvPr>
            <p:ph type="sldNum" sz="quarter" idx="12"/>
          </p:nvPr>
        </p:nvSpPr>
        <p:spPr/>
        <p:txBody>
          <a:bodyPr/>
          <a:lstStyle>
            <a:lvl1pPr>
              <a:defRPr/>
            </a:lvl1pPr>
          </a:lstStyle>
          <a:p>
            <a:pPr>
              <a:defRPr/>
            </a:pPr>
            <a:fld id="{CE360FEF-BC52-4891-A6B6-0CB488F84420}" type="slidenum">
              <a:rPr lang="he-IL"/>
              <a:pPr>
                <a:defRPr/>
              </a:pPr>
              <a:t>‹#›</a:t>
            </a:fld>
            <a:endParaRPr lang="he-IL"/>
          </a:p>
        </p:txBody>
      </p:sp>
    </p:spTree>
    <p:extLst>
      <p:ext uri="{BB962C8B-B14F-4D97-AF65-F5344CB8AC3E}">
        <p14:creationId xmlns:p14="http://schemas.microsoft.com/office/powerpoint/2010/main" val="944863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smtClean="0"/>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3"/>
          <p:cNvSpPr>
            <a:spLocks noGrp="1"/>
          </p:cNvSpPr>
          <p:nvPr>
            <p:ph type="dt" sz="half" idx="10"/>
          </p:nvPr>
        </p:nvSpPr>
        <p:spPr/>
        <p:txBody>
          <a:bodyPr/>
          <a:lstStyle>
            <a:lvl1pPr>
              <a:defRPr/>
            </a:lvl1pPr>
          </a:lstStyle>
          <a:p>
            <a:pPr>
              <a:defRPr/>
            </a:pPr>
            <a:fld id="{496CB8DF-4812-4F9A-B7E0-7158FB7FB3AA}" type="datetimeFigureOut">
              <a:rPr lang="he-IL"/>
              <a:pPr>
                <a:defRPr/>
              </a:pPr>
              <a:t>כ"ה/תשרי/תשפ"ו</a:t>
            </a:fld>
            <a:endParaRPr lang="he-IL"/>
          </a:p>
        </p:txBody>
      </p:sp>
      <p:sp>
        <p:nvSpPr>
          <p:cNvPr id="6"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7" name="מציין מיקום של מספר שקופית 5"/>
          <p:cNvSpPr>
            <a:spLocks noGrp="1"/>
          </p:cNvSpPr>
          <p:nvPr>
            <p:ph type="sldNum" sz="quarter" idx="12"/>
          </p:nvPr>
        </p:nvSpPr>
        <p:spPr/>
        <p:txBody>
          <a:bodyPr/>
          <a:lstStyle>
            <a:lvl1pPr>
              <a:defRPr/>
            </a:lvl1pPr>
          </a:lstStyle>
          <a:p>
            <a:pPr>
              <a:defRPr/>
            </a:pPr>
            <a:fld id="{FFC52995-0F07-41EF-BDB8-11AA25FA4741}" type="slidenum">
              <a:rPr lang="he-IL"/>
              <a:pPr>
                <a:defRPr/>
              </a:pPr>
              <a:t>‹#›</a:t>
            </a:fld>
            <a:endParaRPr lang="he-IL"/>
          </a:p>
        </p:txBody>
      </p:sp>
    </p:spTree>
    <p:extLst>
      <p:ext uri="{BB962C8B-B14F-4D97-AF65-F5344CB8AC3E}">
        <p14:creationId xmlns:p14="http://schemas.microsoft.com/office/powerpoint/2010/main" val="2318914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מציין מיקום של כותרת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altLang="he-IL" smtClean="0"/>
              <a:t>לחץ כדי לערוך סגנון כותרת של תבנית בסיס</a:t>
            </a:r>
          </a:p>
        </p:txBody>
      </p:sp>
      <p:sp>
        <p:nvSpPr>
          <p:cNvPr id="1027" name="מציין מיקום טקסט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e-IL" altLang="he-IL" smtClean="0"/>
              <a:t>ערוך סגנונות טקסט של תבנית בסיס</a:t>
            </a:r>
          </a:p>
          <a:p>
            <a:pPr lvl="1"/>
            <a:r>
              <a:rPr lang="he-IL" altLang="he-IL" smtClean="0"/>
              <a:t>רמה שניה</a:t>
            </a:r>
          </a:p>
          <a:p>
            <a:pPr lvl="2"/>
            <a:r>
              <a:rPr lang="he-IL" altLang="he-IL" smtClean="0"/>
              <a:t>רמה שלישית</a:t>
            </a:r>
          </a:p>
          <a:p>
            <a:pPr lvl="3"/>
            <a:r>
              <a:rPr lang="he-IL" altLang="he-IL" smtClean="0"/>
              <a:t>רמה רביעית</a:t>
            </a:r>
          </a:p>
          <a:p>
            <a:pPr lvl="4"/>
            <a:r>
              <a:rPr lang="he-IL" altLang="he-IL" smtClean="0"/>
              <a:t>רמה חמישית</a:t>
            </a:r>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rtl="1" eaLnBrk="1" fontAlgn="auto" hangingPunct="1">
              <a:spcBef>
                <a:spcPts val="0"/>
              </a:spcBef>
              <a:spcAft>
                <a:spcPts val="0"/>
              </a:spcAft>
              <a:defRPr sz="1200">
                <a:solidFill>
                  <a:schemeClr val="tx1">
                    <a:tint val="75000"/>
                  </a:schemeClr>
                </a:solidFill>
                <a:latin typeface="+mn-lt"/>
                <a:cs typeface="+mn-cs"/>
              </a:defRPr>
            </a:lvl1pPr>
          </a:lstStyle>
          <a:p>
            <a:pPr>
              <a:defRPr/>
            </a:pPr>
            <a:fld id="{CCA74597-54BF-474F-BA77-E53AB931D0EC}" type="datetimeFigureOut">
              <a:rPr lang="he-IL"/>
              <a:pPr>
                <a:defRPr/>
              </a:pPr>
              <a:t>כ"ה/תשרי/תשפ"ו</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rtl="1" eaLnBrk="1" fontAlgn="auto" hangingPunct="1">
              <a:spcBef>
                <a:spcPts val="0"/>
              </a:spcBef>
              <a:spcAft>
                <a:spcPts val="0"/>
              </a:spcAft>
              <a:defRPr sz="1200">
                <a:solidFill>
                  <a:schemeClr val="tx1">
                    <a:tint val="75000"/>
                  </a:schemeClr>
                </a:solidFill>
                <a:latin typeface="+mn-lt"/>
                <a:cs typeface="+mn-cs"/>
              </a:defRPr>
            </a:lvl1pPr>
          </a:lstStyle>
          <a:p>
            <a:pPr>
              <a:defRPr/>
            </a:pPr>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rtl="1" eaLnBrk="1" fontAlgn="auto" hangingPunct="1">
              <a:spcBef>
                <a:spcPts val="0"/>
              </a:spcBef>
              <a:spcAft>
                <a:spcPts val="0"/>
              </a:spcAft>
              <a:defRPr sz="1200">
                <a:solidFill>
                  <a:schemeClr val="tx1">
                    <a:tint val="75000"/>
                  </a:schemeClr>
                </a:solidFill>
                <a:latin typeface="+mn-lt"/>
                <a:cs typeface="+mn-cs"/>
              </a:defRPr>
            </a:lvl1pPr>
          </a:lstStyle>
          <a:p>
            <a:pPr>
              <a:defRPr/>
            </a:pPr>
            <a:fld id="{1E0F22D3-10FE-4818-B182-0120F832D0F6}" type="slidenum">
              <a:rPr lang="he-IL"/>
              <a:pPr>
                <a:defRPr/>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rtl="1" eaLnBrk="0" fontAlgn="base" hangingPunct="0">
        <a:lnSpc>
          <a:spcPct val="90000"/>
        </a:lnSpc>
        <a:spcBef>
          <a:spcPct val="0"/>
        </a:spcBef>
        <a:spcAft>
          <a:spcPct val="0"/>
        </a:spcAft>
        <a:defRPr sz="4400" kern="1200">
          <a:solidFill>
            <a:schemeClr val="tx1"/>
          </a:solidFill>
          <a:latin typeface="+mj-lt"/>
          <a:ea typeface="+mj-ea"/>
          <a:cs typeface="+mj-cs"/>
        </a:defRPr>
      </a:lvl1pPr>
      <a:lvl2pPr algn="r" rtl="1" eaLnBrk="0" fontAlgn="base" hangingPunct="0">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2pPr>
      <a:lvl3pPr algn="r" rtl="1" eaLnBrk="0" fontAlgn="base" hangingPunct="0">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3pPr>
      <a:lvl4pPr algn="r" rtl="1" eaLnBrk="0" fontAlgn="base" hangingPunct="0">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4pPr>
      <a:lvl5pPr algn="r" rtl="1" eaLnBrk="0" fontAlgn="base" hangingPunct="0">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5pPr>
      <a:lvl6pPr marL="457200" algn="r" rtl="1" fontAlgn="base">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6pPr>
      <a:lvl7pPr marL="914400" algn="r" rtl="1" fontAlgn="base">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7pPr>
      <a:lvl8pPr marL="1371600" algn="r" rtl="1" fontAlgn="base">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8pPr>
      <a:lvl9pPr marL="1828800" algn="r" rtl="1" fontAlgn="base">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9pPr>
    </p:titleStyle>
    <p:bodyStyle>
      <a:lvl1pPr marL="228600" indent="-228600" algn="r" rtl="1"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r" rtl="1"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r" rtl="1"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r" rtl="1"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r" rtl="1"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כותרת 1"/>
          <p:cNvSpPr>
            <a:spLocks noGrp="1"/>
          </p:cNvSpPr>
          <p:nvPr>
            <p:ph type="ctrTitle"/>
          </p:nvPr>
        </p:nvSpPr>
        <p:spPr>
          <a:xfrm>
            <a:off x="1524000" y="357188"/>
            <a:ext cx="9144000" cy="811212"/>
          </a:xfrm>
        </p:spPr>
        <p:txBody>
          <a:bodyPr/>
          <a:lstStyle/>
          <a:p>
            <a:pPr eaLnBrk="1" hangingPunct="1"/>
            <a:r>
              <a:rPr lang="he-IL" altLang="he-IL" sz="2000" b="1" dirty="0" smtClean="0"/>
              <a:t>כתיבת תשובה במבנה תקין </a:t>
            </a:r>
            <a:r>
              <a:rPr lang="he-IL" altLang="he-IL" sz="2000" dirty="0" smtClean="0"/>
              <a:t>בעזרת הבעה בשלבים</a:t>
            </a:r>
            <a:r>
              <a:rPr lang="en-US" altLang="he-IL" sz="2000" dirty="0" smtClean="0"/>
              <a:t/>
            </a:r>
            <a:br>
              <a:rPr lang="en-US" altLang="he-IL" sz="2000" dirty="0" smtClean="0"/>
            </a:br>
            <a:endParaRPr lang="he-IL" altLang="he-IL" sz="2000" dirty="0" smtClean="0"/>
          </a:p>
        </p:txBody>
      </p:sp>
      <p:sp>
        <p:nvSpPr>
          <p:cNvPr id="2051" name="כותרת משנה 2"/>
          <p:cNvSpPr>
            <a:spLocks noGrp="1"/>
          </p:cNvSpPr>
          <p:nvPr>
            <p:ph type="subTitle" idx="1"/>
          </p:nvPr>
        </p:nvSpPr>
        <p:spPr>
          <a:xfrm>
            <a:off x="768350" y="1168400"/>
            <a:ext cx="10987088" cy="5430838"/>
          </a:xfrm>
        </p:spPr>
        <p:txBody>
          <a:bodyPr/>
          <a:lstStyle/>
          <a:p>
            <a:pPr algn="r"/>
            <a:r>
              <a:rPr lang="he-IL" altLang="he-IL" sz="2000" dirty="0" smtClean="0">
                <a:latin typeface="David" panose="020E0502060401010101" pitchFamily="34" charset="-79"/>
                <a:cs typeface="David" panose="020E0502060401010101" pitchFamily="34" charset="-79"/>
              </a:rPr>
              <a:t>ביה"ס הוא מוסד חינוכי אליו חייבים  הילדים להגיע מידי יום במשך 12 שנים. </a:t>
            </a:r>
            <a:r>
              <a:rPr lang="he-IL" altLang="he-IL" sz="2000" b="1" dirty="0" smtClean="0">
                <a:latin typeface="David" panose="020E0502060401010101" pitchFamily="34" charset="-79"/>
                <a:cs typeface="David" panose="020E0502060401010101" pitchFamily="34" charset="-79"/>
              </a:rPr>
              <a:t>קרוב לוודאי</a:t>
            </a:r>
            <a:r>
              <a:rPr lang="he-IL" altLang="he-IL" sz="2000" dirty="0" smtClean="0">
                <a:latin typeface="David" panose="020E0502060401010101" pitchFamily="34" charset="-79"/>
                <a:cs typeface="David" panose="020E0502060401010101" pitchFamily="34" charset="-79"/>
              </a:rPr>
              <a:t> שלביה"ס יש תפקידים חשובים המסייעים לכל אחד מהילדים להתפתח ולהגיע למקומות בהם יבחרו להגיע בעתיד.</a:t>
            </a:r>
            <a:endParaRPr lang="en-US" altLang="he-IL" sz="2000" dirty="0" smtClean="0">
              <a:latin typeface="David" panose="020E0502060401010101" pitchFamily="34" charset="-79"/>
              <a:cs typeface="David" panose="020E0502060401010101" pitchFamily="34" charset="-79"/>
            </a:endParaRPr>
          </a:p>
          <a:p>
            <a:r>
              <a:rPr lang="he-IL" altLang="he-IL" sz="2000" b="1" dirty="0" smtClean="0">
                <a:latin typeface="David" panose="020E0502060401010101" pitchFamily="34" charset="-79"/>
                <a:cs typeface="David" panose="020E0502060401010101" pitchFamily="34" charset="-79"/>
              </a:rPr>
              <a:t>בחרו בשאלה אחת וענו עליה  תשובה במבנה תקין של פסקה:</a:t>
            </a:r>
            <a:endParaRPr lang="en-US" altLang="he-IL" sz="2000" dirty="0" smtClean="0">
              <a:latin typeface="David" panose="020E0502060401010101" pitchFamily="34" charset="-79"/>
              <a:cs typeface="David" panose="020E0502060401010101" pitchFamily="34" charset="-79"/>
            </a:endParaRPr>
          </a:p>
          <a:p>
            <a:r>
              <a:rPr lang="he-IL" altLang="he-IL" sz="2000" dirty="0" smtClean="0">
                <a:latin typeface="David" panose="020E0502060401010101" pitchFamily="34" charset="-79"/>
                <a:cs typeface="David" panose="020E0502060401010101" pitchFamily="34" charset="-79"/>
              </a:rPr>
              <a:t>אילו תפקידים יש לביה"ס? פרטו והסבירו.</a:t>
            </a:r>
            <a:endParaRPr lang="en-US" altLang="he-IL" sz="2000" dirty="0" smtClean="0">
              <a:latin typeface="David" panose="020E0502060401010101" pitchFamily="34" charset="-79"/>
              <a:cs typeface="David" panose="020E0502060401010101" pitchFamily="34" charset="-79"/>
            </a:endParaRPr>
          </a:p>
          <a:p>
            <a:r>
              <a:rPr lang="he-IL" altLang="he-IL" sz="2000" dirty="0" smtClean="0">
                <a:latin typeface="David" panose="020E0502060401010101" pitchFamily="34" charset="-79"/>
                <a:cs typeface="David" panose="020E0502060401010101" pitchFamily="34" charset="-79"/>
              </a:rPr>
              <a:t>מדוע חשוב ללכת לבית הספר? נמקו והסבירו.</a:t>
            </a:r>
          </a:p>
          <a:p>
            <a:endParaRPr lang="en-US" altLang="he-IL" sz="2000" dirty="0" smtClean="0">
              <a:latin typeface="David" panose="020E0502060401010101" pitchFamily="34" charset="-79"/>
              <a:cs typeface="David" panose="020E0502060401010101" pitchFamily="34" charset="-79"/>
            </a:endParaRPr>
          </a:p>
          <a:p>
            <a:pPr algn="r" eaLnBrk="1" hangingPunct="1"/>
            <a:r>
              <a:rPr lang="he-IL" altLang="he-IL" sz="1400" b="1" u="sng" dirty="0" smtClean="0">
                <a:latin typeface="David" panose="020E0502060401010101" pitchFamily="34" charset="-79"/>
                <a:cs typeface="David" panose="020E0502060401010101" pitchFamily="34" charset="-79"/>
              </a:rPr>
              <a:t>שלב ראשון</a:t>
            </a:r>
            <a:r>
              <a:rPr lang="he-IL" altLang="he-IL" sz="1400" b="1" dirty="0" smtClean="0">
                <a:latin typeface="David" panose="020E0502060401010101" pitchFamily="34" charset="-79"/>
                <a:cs typeface="David" panose="020E0502060401010101" pitchFamily="34" charset="-79"/>
              </a:rPr>
              <a:t>:  כתוב פתיחה המובילה אל </a:t>
            </a:r>
            <a:r>
              <a:rPr lang="he-IL" altLang="he-IL" sz="1400" b="1" dirty="0" err="1" smtClean="0">
                <a:solidFill>
                  <a:srgbClr val="FF0000"/>
                </a:solidFill>
                <a:latin typeface="David" panose="020E0502060401010101" pitchFamily="34" charset="-79"/>
                <a:cs typeface="David" panose="020E0502060401010101" pitchFamily="34" charset="-79"/>
              </a:rPr>
              <a:t>הר"מ</a:t>
            </a:r>
            <a:r>
              <a:rPr lang="he-IL" altLang="he-IL" sz="1400" b="1" dirty="0" smtClean="0">
                <a:solidFill>
                  <a:srgbClr val="FF0000"/>
                </a:solidFill>
                <a:latin typeface="David" panose="020E0502060401010101" pitchFamily="34" charset="-79"/>
                <a:cs typeface="David" panose="020E0502060401010101" pitchFamily="34" charset="-79"/>
              </a:rPr>
              <a:t>.</a:t>
            </a:r>
            <a:endParaRPr lang="en-US" altLang="he-IL" sz="1400" dirty="0" smtClean="0">
              <a:solidFill>
                <a:srgbClr val="FF0000"/>
              </a:solidFill>
              <a:latin typeface="David" panose="020E0502060401010101" pitchFamily="34" charset="-79"/>
              <a:cs typeface="David" panose="020E0502060401010101" pitchFamily="34" charset="-79"/>
            </a:endParaRPr>
          </a:p>
          <a:p>
            <a:pPr algn="r" eaLnBrk="1" hangingPunct="1"/>
            <a:r>
              <a:rPr lang="he-IL" altLang="he-IL" sz="1400" b="1" dirty="0" smtClean="0">
                <a:latin typeface="David" panose="020E0502060401010101" pitchFamily="34" charset="-79"/>
                <a:cs typeface="David" panose="020E0502060401010101" pitchFamily="34" charset="-79"/>
              </a:rPr>
              <a:t>                    </a:t>
            </a:r>
            <a:r>
              <a:rPr lang="he-IL" altLang="he-IL" sz="1400" dirty="0" smtClean="0">
                <a:latin typeface="David" panose="020E0502060401010101" pitchFamily="34" charset="-79"/>
                <a:cs typeface="David" panose="020E0502060401010101" pitchFamily="34" charset="-79"/>
              </a:rPr>
              <a:t>הפתיחה מהווה רקע / הקדמה לנושא אליו מתייחס הכותב.</a:t>
            </a:r>
            <a:endParaRPr lang="en-US" altLang="he-IL" sz="1400" dirty="0" smtClean="0">
              <a:latin typeface="David" panose="020E0502060401010101" pitchFamily="34" charset="-79"/>
              <a:cs typeface="David" panose="020E0502060401010101" pitchFamily="34" charset="-79"/>
            </a:endParaRPr>
          </a:p>
          <a:p>
            <a:pPr algn="r" eaLnBrk="1" hangingPunct="1"/>
            <a:r>
              <a:rPr lang="he-IL" altLang="he-IL" sz="1400" dirty="0" smtClean="0">
                <a:latin typeface="David" panose="020E0502060401010101" pitchFamily="34" charset="-79"/>
                <a:cs typeface="David" panose="020E0502060401010101" pitchFamily="34" charset="-79"/>
              </a:rPr>
              <a:t>                    הפתיחה מתארת את התופעה אליו מתייחס הכותב בתשובה.</a:t>
            </a:r>
            <a:endParaRPr lang="en-US" altLang="he-IL" sz="1400" dirty="0" smtClean="0">
              <a:latin typeface="David" panose="020E0502060401010101" pitchFamily="34" charset="-79"/>
              <a:cs typeface="David" panose="020E0502060401010101" pitchFamily="34" charset="-79"/>
            </a:endParaRPr>
          </a:p>
          <a:p>
            <a:pPr algn="r" eaLnBrk="1" hangingPunct="1"/>
            <a:r>
              <a:rPr lang="he-IL" altLang="he-IL" sz="1400" dirty="0" smtClean="0">
                <a:latin typeface="David" panose="020E0502060401010101" pitchFamily="34" charset="-79"/>
                <a:cs typeface="David" panose="020E0502060401010101" pitchFamily="34" charset="-79"/>
              </a:rPr>
              <a:t>                    הפתיחה מגדירה / מסבירה מושג אליו מתייחס הכותב בתשובה.</a:t>
            </a:r>
            <a:endParaRPr lang="en-US" altLang="he-IL" sz="1400" dirty="0" smtClean="0">
              <a:latin typeface="David" panose="020E0502060401010101" pitchFamily="34" charset="-79"/>
              <a:cs typeface="David" panose="020E0502060401010101" pitchFamily="34" charset="-79"/>
            </a:endParaRPr>
          </a:p>
          <a:p>
            <a:pPr algn="r" eaLnBrk="1" hangingPunct="1"/>
            <a:endParaRPr lang="he-IL" altLang="he-IL" sz="1400" dirty="0" smtClean="0">
              <a:latin typeface="David" panose="020E0502060401010101" pitchFamily="34" charset="-79"/>
              <a:cs typeface="David" panose="020E0502060401010101" pitchFamily="34" charset="-79"/>
            </a:endParaRPr>
          </a:p>
          <a:p>
            <a:pPr algn="r" eaLnBrk="1" hangingPunct="1"/>
            <a:r>
              <a:rPr lang="he-IL" altLang="he-IL" sz="1400" dirty="0" smtClean="0">
                <a:latin typeface="David" panose="020E0502060401010101" pitchFamily="34" charset="-79"/>
                <a:cs typeface="David" panose="020E0502060401010101" pitchFamily="34" charset="-79"/>
              </a:rPr>
              <a:t>ביה"ס הוא מוסד חינוכי אליו חייבים  הילדים להגיע מידי יום במשך 12 שנים כדי לאפשר לכל אחד מהילדים להתפתח ולהגיע למקומות בהם יבחרו להגיע בעתיד.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1">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51">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1">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1">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1">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1">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212725" y="1935163"/>
            <a:ext cx="11661775" cy="4241800"/>
          </a:xfrm>
        </p:spPr>
        <p:txBody>
          <a:bodyPr rtlCol="1">
            <a:normAutofit/>
          </a:bodyPr>
          <a:lstStyle/>
          <a:p>
            <a:pPr marL="0" indent="0" algn="ctr" eaLnBrk="1" fontAlgn="auto" hangingPunct="1">
              <a:spcAft>
                <a:spcPts val="0"/>
              </a:spcAft>
              <a:buFont typeface="Arial" panose="020B0604020202020204" pitchFamily="34" charset="0"/>
              <a:buNone/>
              <a:defRPr/>
            </a:pPr>
            <a:r>
              <a:rPr lang="he-IL" b="1" u="sng" dirty="0" smtClean="0">
                <a:latin typeface="David" panose="020E0502060401010101" pitchFamily="34" charset="-79"/>
                <a:cs typeface="David" panose="020E0502060401010101" pitchFamily="34" charset="-79"/>
              </a:rPr>
              <a:t>שלב שביעי</a:t>
            </a:r>
            <a:r>
              <a:rPr lang="he-IL" b="1" dirty="0" smtClean="0">
                <a:latin typeface="David" panose="020E0502060401010101" pitchFamily="34" charset="-79"/>
                <a:cs typeface="David" panose="020E0502060401010101" pitchFamily="34" charset="-79"/>
              </a:rPr>
              <a:t>: הוסף משפט סיום. -  </a:t>
            </a:r>
            <a:r>
              <a:rPr lang="he-IL" b="1" dirty="0" err="1" smtClean="0">
                <a:solidFill>
                  <a:srgbClr val="0070C0"/>
                </a:solidFill>
                <a:latin typeface="David" panose="020E0502060401010101" pitchFamily="34" charset="-79"/>
                <a:cs typeface="David" panose="020E0502060401010101" pitchFamily="34" charset="-79"/>
              </a:rPr>
              <a:t>סת"מ</a:t>
            </a:r>
            <a:r>
              <a:rPr lang="he-IL" b="1" dirty="0" smtClean="0">
                <a:latin typeface="David" panose="020E0502060401010101" pitchFamily="34" charset="-79"/>
                <a:cs typeface="David" panose="020E0502060401010101" pitchFamily="34" charset="-79"/>
              </a:rPr>
              <a:t> =  </a:t>
            </a:r>
            <a:r>
              <a:rPr lang="he-IL" b="1" u="sng" dirty="0" smtClean="0">
                <a:solidFill>
                  <a:srgbClr val="0070C0"/>
                </a:solidFill>
                <a:latin typeface="David" panose="020E0502060401010101" pitchFamily="34" charset="-79"/>
                <a:cs typeface="David" panose="020E0502060401010101" pitchFamily="34" charset="-79"/>
              </a:rPr>
              <a:t>ס</a:t>
            </a:r>
            <a:r>
              <a:rPr lang="he-IL" b="1" dirty="0" smtClean="0">
                <a:latin typeface="David" panose="020E0502060401010101" pitchFamily="34" charset="-79"/>
                <a:cs typeface="David" panose="020E0502060401010101" pitchFamily="34" charset="-79"/>
              </a:rPr>
              <a:t>יכום, </a:t>
            </a:r>
            <a:r>
              <a:rPr lang="he-IL" b="1" u="sng" dirty="0" smtClean="0">
                <a:solidFill>
                  <a:srgbClr val="0070C0"/>
                </a:solidFill>
                <a:latin typeface="David" panose="020E0502060401010101" pitchFamily="34" charset="-79"/>
                <a:cs typeface="David" panose="020E0502060401010101" pitchFamily="34" charset="-79"/>
              </a:rPr>
              <a:t>ת</a:t>
            </a:r>
            <a:r>
              <a:rPr lang="he-IL" b="1" dirty="0" smtClean="0">
                <a:latin typeface="David" panose="020E0502060401010101" pitchFamily="34" charset="-79"/>
                <a:cs typeface="David" panose="020E0502060401010101" pitchFamily="34" charset="-79"/>
              </a:rPr>
              <a:t>וצאה, </a:t>
            </a:r>
            <a:r>
              <a:rPr lang="he-IL" b="1" u="sng" dirty="0" smtClean="0">
                <a:solidFill>
                  <a:srgbClr val="0070C0"/>
                </a:solidFill>
                <a:latin typeface="David" panose="020E0502060401010101" pitchFamily="34" charset="-79"/>
                <a:cs typeface="David" panose="020E0502060401010101" pitchFamily="34" charset="-79"/>
              </a:rPr>
              <a:t>מ</a:t>
            </a:r>
            <a:r>
              <a:rPr lang="he-IL" b="1" dirty="0" smtClean="0">
                <a:latin typeface="David" panose="020E0502060401010101" pitchFamily="34" charset="-79"/>
                <a:cs typeface="David" panose="020E0502060401010101" pitchFamily="34" charset="-79"/>
              </a:rPr>
              <a:t>סקנה, ה</a:t>
            </a:r>
            <a:r>
              <a:rPr lang="he-IL" b="1" u="sng" dirty="0" smtClean="0">
                <a:solidFill>
                  <a:srgbClr val="0070C0"/>
                </a:solidFill>
                <a:latin typeface="David" panose="020E0502060401010101" pitchFamily="34" charset="-79"/>
                <a:cs typeface="David" panose="020E0502060401010101" pitchFamily="34" charset="-79"/>
              </a:rPr>
              <a:t>מ</a:t>
            </a:r>
            <a:r>
              <a:rPr lang="he-IL" b="1" dirty="0" smtClean="0">
                <a:latin typeface="David" panose="020E0502060401010101" pitchFamily="34" charset="-79"/>
                <a:cs typeface="David" panose="020E0502060401010101" pitchFamily="34" charset="-79"/>
              </a:rPr>
              <a:t>לצה</a:t>
            </a:r>
            <a:endParaRPr lang="en-US" dirty="0" smtClean="0">
              <a:latin typeface="David" panose="020E0502060401010101" pitchFamily="34" charset="-79"/>
              <a:cs typeface="David" panose="020E0502060401010101" pitchFamily="34" charset="-79"/>
            </a:endParaRPr>
          </a:p>
          <a:p>
            <a:pPr marL="0" indent="0" eaLnBrk="1" fontAlgn="auto" hangingPunct="1">
              <a:spcAft>
                <a:spcPts val="0"/>
              </a:spcAft>
              <a:buFont typeface="Arial" panose="020B0604020202020204" pitchFamily="34" charset="0"/>
              <a:buNone/>
              <a:defRPr/>
            </a:pPr>
            <a:endParaRPr lang="he-IL" dirty="0" smtClean="0">
              <a:latin typeface="David" panose="020E0502060401010101" pitchFamily="34" charset="-79"/>
              <a:cs typeface="David" panose="020E0502060401010101" pitchFamily="34" charset="-79"/>
            </a:endParaRPr>
          </a:p>
          <a:p>
            <a:pPr marL="0" indent="0" algn="ctr" eaLnBrk="1" fontAlgn="auto" hangingPunct="1">
              <a:spcAft>
                <a:spcPts val="0"/>
              </a:spcAft>
              <a:buFont typeface="Arial" panose="020B0604020202020204" pitchFamily="34" charset="0"/>
              <a:buNone/>
              <a:defRPr/>
            </a:pPr>
            <a:r>
              <a:rPr lang="he-IL" b="1" u="sng" dirty="0" err="1" smtClean="0">
                <a:solidFill>
                  <a:srgbClr val="0070C0"/>
                </a:solidFill>
                <a:latin typeface="David" panose="020E0502060401010101" pitchFamily="34" charset="-79"/>
                <a:cs typeface="David" panose="020E0502060401010101" pitchFamily="34" charset="-79"/>
              </a:rPr>
              <a:t>סת"מ</a:t>
            </a:r>
            <a:r>
              <a:rPr lang="he-IL" b="1" dirty="0" smtClean="0">
                <a:latin typeface="David" panose="020E0502060401010101" pitchFamily="34" charset="-79"/>
                <a:cs typeface="David" panose="020E0502060401010101" pitchFamily="34" charset="-79"/>
              </a:rPr>
              <a:t>:</a:t>
            </a:r>
            <a:r>
              <a:rPr lang="he-IL" dirty="0" smtClean="0">
                <a:latin typeface="David" panose="020E0502060401010101" pitchFamily="34" charset="-79"/>
                <a:cs typeface="David" panose="020E0502060401010101" pitchFamily="34" charset="-79"/>
              </a:rPr>
              <a:t> </a:t>
            </a:r>
            <a:r>
              <a:rPr lang="he-IL" b="1" dirty="0" smtClean="0">
                <a:latin typeface="David" panose="020E0502060401010101" pitchFamily="34" charset="-79"/>
                <a:cs typeface="David" panose="020E0502060401010101" pitchFamily="34" charset="-79"/>
              </a:rPr>
              <a:t>ברור לחלוטין ש</a:t>
            </a:r>
            <a:r>
              <a:rPr lang="he-IL" dirty="0" smtClean="0">
                <a:latin typeface="David" panose="020E0502060401010101" pitchFamily="34" charset="-79"/>
                <a:cs typeface="David" panose="020E0502060401010101" pitchFamily="34" charset="-79"/>
              </a:rPr>
              <a:t>ביה"ס הוא מסגרת חשובה והכרחית לכל תלמיד בישראל</a:t>
            </a:r>
            <a:r>
              <a:rPr lang="en-US" dirty="0" smtClean="0">
                <a:latin typeface="David" panose="020E0502060401010101" pitchFamily="34" charset="-79"/>
                <a:cs typeface="David" panose="020E0502060401010101" pitchFamily="34" charset="-79"/>
              </a:rPr>
              <a:t>.</a:t>
            </a:r>
          </a:p>
          <a:p>
            <a:pPr eaLnBrk="1" fontAlgn="auto" hangingPunct="1">
              <a:spcAft>
                <a:spcPts val="0"/>
              </a:spcAft>
              <a:defRPr/>
            </a:pPr>
            <a:endParaRPr lang="he-IL" dirty="0" smtClean="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622852" y="473902"/>
            <a:ext cx="11158330" cy="6244949"/>
          </a:xfrm>
        </p:spPr>
        <p:txBody>
          <a:bodyPr/>
          <a:lstStyle/>
          <a:p>
            <a:pPr marL="0" indent="0" eaLnBrk="1" fontAlgn="auto" hangingPunct="1">
              <a:lnSpc>
                <a:spcPct val="150000"/>
              </a:lnSpc>
              <a:spcAft>
                <a:spcPts val="0"/>
              </a:spcAft>
              <a:buNone/>
              <a:defRPr/>
            </a:pPr>
            <a:r>
              <a:rPr lang="he-IL" altLang="he-IL" sz="2000" dirty="0">
                <a:latin typeface="David" panose="020E0502060401010101" pitchFamily="34" charset="-79"/>
                <a:cs typeface="David" panose="020E0502060401010101" pitchFamily="34" charset="-79"/>
              </a:rPr>
              <a:t>ביה"ס הוא מוסד חינוכי אליו חייבים  הילדים להגיע מידי יום במשך 12 </a:t>
            </a:r>
            <a:r>
              <a:rPr lang="he-IL" altLang="he-IL" sz="2000" dirty="0" smtClean="0">
                <a:latin typeface="David" panose="020E0502060401010101" pitchFamily="34" charset="-79"/>
                <a:cs typeface="David" panose="020E0502060401010101" pitchFamily="34" charset="-79"/>
              </a:rPr>
              <a:t>שנים. </a:t>
            </a:r>
            <a:r>
              <a:rPr lang="he-IL" altLang="he-IL" sz="2000" b="1" dirty="0" smtClean="0">
                <a:solidFill>
                  <a:srgbClr val="FF0000"/>
                </a:solidFill>
                <a:latin typeface="David" panose="020E0502060401010101" pitchFamily="34" charset="-79"/>
                <a:cs typeface="David" panose="020E0502060401010101" pitchFamily="34" charset="-79"/>
              </a:rPr>
              <a:t>כנראה </a:t>
            </a:r>
            <a:r>
              <a:rPr lang="he-IL" altLang="he-IL" sz="2000" dirty="0" smtClean="0">
                <a:solidFill>
                  <a:srgbClr val="FF0000"/>
                </a:solidFill>
                <a:latin typeface="David" panose="020E0502060401010101" pitchFamily="34" charset="-79"/>
                <a:cs typeface="David" panose="020E0502060401010101" pitchFamily="34" charset="-79"/>
              </a:rPr>
              <a:t>שלביה"ס </a:t>
            </a:r>
            <a:r>
              <a:rPr lang="he-IL" altLang="he-IL" sz="2000" dirty="0">
                <a:solidFill>
                  <a:srgbClr val="FF0000"/>
                </a:solidFill>
                <a:latin typeface="David" panose="020E0502060401010101" pitchFamily="34" charset="-79"/>
                <a:cs typeface="David" panose="020E0502060401010101" pitchFamily="34" charset="-79"/>
              </a:rPr>
              <a:t>יש תפקידים </a:t>
            </a:r>
            <a:r>
              <a:rPr lang="he-IL" altLang="he-IL" sz="2000" dirty="0" smtClean="0">
                <a:solidFill>
                  <a:srgbClr val="FF0000"/>
                </a:solidFill>
                <a:latin typeface="David" panose="020E0502060401010101" pitchFamily="34" charset="-79"/>
                <a:cs typeface="David" panose="020E0502060401010101" pitchFamily="34" charset="-79"/>
              </a:rPr>
              <a:t>חשובים</a:t>
            </a:r>
            <a:r>
              <a:rPr lang="he-IL" altLang="he-IL" sz="2000" smtClean="0">
                <a:solidFill>
                  <a:srgbClr val="FF0000"/>
                </a:solidFill>
                <a:latin typeface="David" panose="020E0502060401010101" pitchFamily="34" charset="-79"/>
                <a:cs typeface="David" panose="020E0502060401010101" pitchFamily="34" charset="-79"/>
              </a:rPr>
              <a:t>. </a:t>
            </a:r>
            <a:r>
              <a:rPr lang="he-IL" sz="2000" b="1" u="sng" smtClean="0">
                <a:latin typeface="David" panose="020E0502060401010101" pitchFamily="34" charset="-79"/>
                <a:cs typeface="David" panose="020E0502060401010101" pitchFamily="34" charset="-79"/>
              </a:rPr>
              <a:t>תפקיד </a:t>
            </a:r>
            <a:r>
              <a:rPr lang="he-IL" sz="2000" b="1" u="sng" dirty="0">
                <a:latin typeface="David" panose="020E0502060401010101" pitchFamily="34" charset="-79"/>
                <a:cs typeface="David" panose="020E0502060401010101" pitchFamily="34" charset="-79"/>
              </a:rPr>
              <a:t>אחד הוא להקנות השכלה</a:t>
            </a:r>
            <a:r>
              <a:rPr lang="en-US" sz="2000" b="1" dirty="0">
                <a:latin typeface="David" panose="020E0502060401010101" pitchFamily="34" charset="-79"/>
                <a:cs typeface="David" panose="020E0502060401010101" pitchFamily="34" charset="-79"/>
              </a:rPr>
              <a:t>.</a:t>
            </a:r>
            <a:r>
              <a:rPr lang="he-IL" sz="2000" b="1" dirty="0">
                <a:latin typeface="David" panose="020E0502060401010101" pitchFamily="34" charset="-79"/>
                <a:cs typeface="David" panose="020E0502060401010101" pitchFamily="34" charset="-79"/>
              </a:rPr>
              <a:t> </a:t>
            </a:r>
            <a:r>
              <a:rPr lang="he-IL" sz="2000" dirty="0" smtClean="0">
                <a:latin typeface="David" panose="020E0502060401010101" pitchFamily="34" charset="-79"/>
                <a:cs typeface="David" panose="020E0502060401010101" pitchFamily="34" charset="-79"/>
              </a:rPr>
              <a:t>בבית </a:t>
            </a:r>
            <a:r>
              <a:rPr lang="he-IL" sz="2000" dirty="0">
                <a:latin typeface="David" panose="020E0502060401010101" pitchFamily="34" charset="-79"/>
                <a:cs typeface="David" panose="020E0502060401010101" pitchFamily="34" charset="-79"/>
              </a:rPr>
              <a:t>הספר לומדים התלמידים </a:t>
            </a:r>
            <a:r>
              <a:rPr lang="he-IL" sz="2000" b="1" dirty="0">
                <a:latin typeface="David" panose="020E0502060401010101" pitchFamily="34" charset="-79"/>
                <a:cs typeface="David" panose="020E0502060401010101" pitchFamily="34" charset="-79"/>
              </a:rPr>
              <a:t>מקצועות</a:t>
            </a:r>
            <a:r>
              <a:rPr lang="he-IL" sz="2000" dirty="0">
                <a:latin typeface="David" panose="020E0502060401010101" pitchFamily="34" charset="-79"/>
                <a:cs typeface="David" panose="020E0502060401010101" pitchFamily="34" charset="-79"/>
              </a:rPr>
              <a:t> מגוונים. בכל </a:t>
            </a:r>
            <a:r>
              <a:rPr lang="he-IL" sz="2000" b="1" dirty="0">
                <a:latin typeface="David" panose="020E0502060401010101" pitchFamily="34" charset="-79"/>
                <a:cs typeface="David" panose="020E0502060401010101" pitchFamily="34" charset="-79"/>
              </a:rPr>
              <a:t>מקצוע </a:t>
            </a:r>
            <a:r>
              <a:rPr lang="he-IL" sz="2000" dirty="0">
                <a:latin typeface="David" panose="020E0502060401010101" pitchFamily="34" charset="-79"/>
                <a:cs typeface="David" panose="020E0502060401010101" pitchFamily="34" charset="-79"/>
              </a:rPr>
              <a:t>רוכש התלמיד ידע חדש ומרחיב את ידיעותיו. במדעים </a:t>
            </a:r>
            <a:r>
              <a:rPr lang="he-IL" sz="2000" b="1" dirty="0">
                <a:latin typeface="David" panose="020E0502060401010101" pitchFamily="34" charset="-79"/>
                <a:cs typeface="David" panose="020E0502060401010101" pitchFamily="34" charset="-79"/>
              </a:rPr>
              <a:t>למשל</a:t>
            </a:r>
            <a:r>
              <a:rPr lang="he-IL" sz="2000" dirty="0">
                <a:latin typeface="David" panose="020E0502060401010101" pitchFamily="34" charset="-79"/>
                <a:cs typeface="David" panose="020E0502060401010101" pitchFamily="34" charset="-79"/>
              </a:rPr>
              <a:t> לומד התלמיד על תכונות של חומרים בטבע, ובהבעה לומד התלמיד לכתוב נכון ולהבין את הנקרא</a:t>
            </a:r>
            <a:r>
              <a:rPr lang="en-US" sz="2000" dirty="0" smtClean="0">
                <a:latin typeface="David" panose="020E0502060401010101" pitchFamily="34" charset="-79"/>
                <a:cs typeface="David" panose="020E0502060401010101" pitchFamily="34" charset="-79"/>
              </a:rPr>
              <a:t>.</a:t>
            </a:r>
            <a:r>
              <a:rPr lang="he-IL" sz="2000" dirty="0" smtClean="0">
                <a:latin typeface="David" panose="020E0502060401010101" pitchFamily="34" charset="-79"/>
                <a:cs typeface="David" panose="020E0502060401010101" pitchFamily="34" charset="-79"/>
              </a:rPr>
              <a:t> </a:t>
            </a:r>
            <a:r>
              <a:rPr lang="he-IL" altLang="he-IL" sz="2000" b="1" u="sng" dirty="0">
                <a:latin typeface="David" panose="020E0502060401010101" pitchFamily="34" charset="-79"/>
                <a:cs typeface="David" panose="020E0502060401010101" pitchFamily="34" charset="-79"/>
              </a:rPr>
              <a:t>תפקיד אחר הוא לחנך </a:t>
            </a:r>
            <a:r>
              <a:rPr lang="he-IL" altLang="he-IL" sz="2000" b="1" u="sng" dirty="0" smtClean="0">
                <a:latin typeface="David" panose="020E0502060401010101" pitchFamily="34" charset="-79"/>
                <a:cs typeface="David" panose="020E0502060401010101" pitchFamily="34" charset="-79"/>
              </a:rPr>
              <a:t>לערכים. </a:t>
            </a:r>
            <a:r>
              <a:rPr lang="he-IL" altLang="he-IL" sz="2000" dirty="0">
                <a:latin typeface="David" panose="020E0502060401010101" pitchFamily="34" charset="-79"/>
                <a:cs typeface="David" panose="020E0502060401010101" pitchFamily="34" charset="-79"/>
              </a:rPr>
              <a:t>בשיעורי חינוך אנו לומדים לכבד ולהבין את המשמעות של ימים מיוחדים בשנה, </a:t>
            </a:r>
            <a:r>
              <a:rPr lang="he-IL" altLang="he-IL" sz="2000" b="1" dirty="0">
                <a:latin typeface="David" panose="020E0502060401010101" pitchFamily="34" charset="-79"/>
                <a:cs typeface="David" panose="020E0502060401010101" pitchFamily="34" charset="-79"/>
              </a:rPr>
              <a:t>כמו</a:t>
            </a:r>
            <a:r>
              <a:rPr lang="he-IL" altLang="he-IL" sz="2000" dirty="0">
                <a:latin typeface="David" panose="020E0502060401010101" pitchFamily="34" charset="-79"/>
                <a:cs typeface="David" panose="020E0502060401010101" pitchFamily="34" charset="-79"/>
              </a:rPr>
              <a:t> יום הזיכרון לרצח רבין, יום השואה והגבורה, יום הזיכרון לחללי צה"ל, יום העצמאות ועוד. בכתה ז' אנו עוסקים בשורשים שלנו ולומדים להכיר את המסורת שלנו, את ההיסטוריה המשפחתית שקשורה לאירועים שקרו לעם היהודי.  בביה"ס ניתנת לנו </a:t>
            </a:r>
            <a:r>
              <a:rPr lang="he-IL" altLang="he-IL" sz="2000" b="1" dirty="0">
                <a:latin typeface="David" panose="020E0502060401010101" pitchFamily="34" charset="-79"/>
                <a:cs typeface="David" panose="020E0502060401010101" pitchFamily="34" charset="-79"/>
              </a:rPr>
              <a:t>גם </a:t>
            </a:r>
            <a:r>
              <a:rPr lang="he-IL" altLang="he-IL" sz="2000" dirty="0">
                <a:latin typeface="David" panose="020E0502060401010101" pitchFamily="34" charset="-79"/>
                <a:cs typeface="David" panose="020E0502060401010101" pitchFamily="34" charset="-79"/>
              </a:rPr>
              <a:t>האפשרות להיות מעורבים ולהשפיע על איכות החיים של התלמידים בבית הספר במסגרת מועצת התלמידים. </a:t>
            </a:r>
            <a:r>
              <a:rPr lang="he-IL" altLang="he-IL" sz="2000" b="1" dirty="0">
                <a:latin typeface="David" panose="020E0502060401010101" pitchFamily="34" charset="-79"/>
                <a:cs typeface="David" panose="020E0502060401010101" pitchFamily="34" charset="-79"/>
              </a:rPr>
              <a:t>כך </a:t>
            </a:r>
            <a:r>
              <a:rPr lang="he-IL" altLang="he-IL" sz="2000" dirty="0">
                <a:latin typeface="David" panose="020E0502060401010101" pitchFamily="34" charset="-79"/>
                <a:cs typeface="David" panose="020E0502060401010101" pitchFamily="34" charset="-79"/>
              </a:rPr>
              <a:t>אנו לומדים להיות אזרחים אכפתיים ומעורבים</a:t>
            </a:r>
            <a:r>
              <a:rPr lang="en-US" altLang="he-IL" sz="2000" dirty="0" smtClean="0">
                <a:latin typeface="David" panose="020E0502060401010101" pitchFamily="34" charset="-79"/>
                <a:cs typeface="David" panose="020E0502060401010101" pitchFamily="34" charset="-79"/>
              </a:rPr>
              <a:t>.</a:t>
            </a:r>
            <a:r>
              <a:rPr lang="he-IL" altLang="he-IL" sz="2000" dirty="0" smtClean="0">
                <a:latin typeface="David" panose="020E0502060401010101" pitchFamily="34" charset="-79"/>
                <a:cs typeface="David" panose="020E0502060401010101" pitchFamily="34" charset="-79"/>
              </a:rPr>
              <a:t> </a:t>
            </a:r>
            <a:r>
              <a:rPr lang="he-IL" altLang="he-IL" sz="2000" b="1" u="sng" dirty="0">
                <a:latin typeface="David" panose="020E0502060401010101" pitchFamily="34" charset="-79"/>
                <a:cs typeface="David" panose="020E0502060401010101" pitchFamily="34" charset="-79"/>
              </a:rPr>
              <a:t>תפקיד  נוסף הוא להקנות כלים לחיים</a:t>
            </a:r>
            <a:r>
              <a:rPr lang="en-US" altLang="he-IL" sz="2000" b="1" dirty="0">
                <a:latin typeface="David" panose="020E0502060401010101" pitchFamily="34" charset="-79"/>
                <a:cs typeface="David" panose="020E0502060401010101" pitchFamily="34" charset="-79"/>
              </a:rPr>
              <a:t>. </a:t>
            </a:r>
            <a:r>
              <a:rPr lang="he-IL" altLang="he-IL" sz="2000" b="1" dirty="0" smtClean="0">
                <a:latin typeface="David" panose="020E0502060401010101" pitchFamily="34" charset="-79"/>
                <a:cs typeface="David" panose="020E0502060401010101" pitchFamily="34" charset="-79"/>
              </a:rPr>
              <a:t> כאשר </a:t>
            </a:r>
            <a:r>
              <a:rPr lang="he-IL" altLang="he-IL" sz="2000" dirty="0">
                <a:latin typeface="David" panose="020E0502060401010101" pitchFamily="34" charset="-79"/>
                <a:cs typeface="David" panose="020E0502060401010101" pitchFamily="34" charset="-79"/>
              </a:rPr>
              <a:t>התלמיד נדרש לתכנן את הזמן הפנוי כדי לעמוד במשימות, הוא לומד לעמוד </a:t>
            </a:r>
            <a:r>
              <a:rPr lang="he-IL" altLang="he-IL" sz="2000" dirty="0" err="1">
                <a:latin typeface="David" panose="020E0502060401010101" pitchFamily="34" charset="-79"/>
                <a:cs typeface="David" panose="020E0502060401010101" pitchFamily="34" charset="-79"/>
              </a:rPr>
              <a:t>בלו"ז</a:t>
            </a:r>
            <a:r>
              <a:rPr lang="he-IL" altLang="he-IL" sz="2000" dirty="0">
                <a:latin typeface="David" panose="020E0502060401010101" pitchFamily="34" charset="-79"/>
                <a:cs typeface="David" panose="020E0502060401010101" pitchFamily="34" charset="-79"/>
              </a:rPr>
              <a:t>. </a:t>
            </a:r>
            <a:r>
              <a:rPr lang="he-IL" altLang="he-IL" sz="2000" b="1" dirty="0">
                <a:latin typeface="David" panose="020E0502060401010101" pitchFamily="34" charset="-79"/>
                <a:cs typeface="David" panose="020E0502060401010101" pitchFamily="34" charset="-79"/>
              </a:rPr>
              <a:t>בנוסף</a:t>
            </a:r>
            <a:r>
              <a:rPr lang="he-IL" altLang="he-IL" sz="2000" dirty="0">
                <a:latin typeface="David" panose="020E0502060401010101" pitchFamily="34" charset="-79"/>
                <a:cs typeface="David" panose="020E0502060401010101" pitchFamily="34" charset="-79"/>
              </a:rPr>
              <a:t>, כאשר עליו להגיע מסודר, מאורגן ובזמן  הוא לומד להיות אחראי. הוא </a:t>
            </a:r>
            <a:r>
              <a:rPr lang="he-IL" altLang="he-IL" sz="2000" b="1" dirty="0">
                <a:latin typeface="David" panose="020E0502060401010101" pitchFamily="34" charset="-79"/>
                <a:cs typeface="David" panose="020E0502060401010101" pitchFamily="34" charset="-79"/>
              </a:rPr>
              <a:t>גם</a:t>
            </a:r>
            <a:r>
              <a:rPr lang="he-IL" altLang="he-IL" sz="2000" dirty="0">
                <a:latin typeface="David" panose="020E0502060401010101" pitchFamily="34" charset="-79"/>
                <a:cs typeface="David" panose="020E0502060401010101" pitchFamily="34" charset="-79"/>
              </a:rPr>
              <a:t>  לומד להסתדר עם סוגים שונים של אנשים, מורים או תלמידים. </a:t>
            </a:r>
            <a:r>
              <a:rPr lang="he-IL" altLang="he-IL" sz="2000" b="1" dirty="0">
                <a:latin typeface="David" panose="020E0502060401010101" pitchFamily="34" charset="-79"/>
                <a:cs typeface="David" panose="020E0502060401010101" pitchFamily="34" charset="-79"/>
              </a:rPr>
              <a:t>את כל אלה </a:t>
            </a:r>
            <a:r>
              <a:rPr lang="he-IL" altLang="he-IL" sz="2000" dirty="0">
                <a:latin typeface="David" panose="020E0502060401010101" pitchFamily="34" charset="-79"/>
                <a:cs typeface="David" panose="020E0502060401010101" pitchFamily="34" charset="-79"/>
              </a:rPr>
              <a:t>יצטרך  בחייו הבוגרים</a:t>
            </a:r>
            <a:r>
              <a:rPr lang="en-US" altLang="he-IL" sz="2000" dirty="0" smtClean="0">
                <a:latin typeface="David" panose="020E0502060401010101" pitchFamily="34" charset="-79"/>
                <a:cs typeface="David" panose="020E0502060401010101" pitchFamily="34" charset="-79"/>
              </a:rPr>
              <a:t>.</a:t>
            </a:r>
            <a:r>
              <a:rPr lang="he-IL" altLang="he-IL" sz="2000" dirty="0" smtClean="0">
                <a:latin typeface="David" panose="020E0502060401010101" pitchFamily="34" charset="-79"/>
                <a:cs typeface="David" panose="020E0502060401010101" pitchFamily="34" charset="-79"/>
              </a:rPr>
              <a:t> </a:t>
            </a:r>
            <a:r>
              <a:rPr lang="he-IL" sz="2000" b="1" dirty="0">
                <a:latin typeface="David" panose="020E0502060401010101" pitchFamily="34" charset="-79"/>
                <a:cs typeface="David" panose="020E0502060401010101" pitchFamily="34" charset="-79"/>
              </a:rPr>
              <a:t>ברור לחלוטין ש</a:t>
            </a:r>
            <a:r>
              <a:rPr lang="he-IL" sz="2000" dirty="0">
                <a:latin typeface="David" panose="020E0502060401010101" pitchFamily="34" charset="-79"/>
                <a:cs typeface="David" panose="020E0502060401010101" pitchFamily="34" charset="-79"/>
              </a:rPr>
              <a:t>ביה"ס הוא מסגרת חשובה והכרחית לכל תלמיד בישראל</a:t>
            </a:r>
            <a:r>
              <a:rPr lang="en-US" sz="2000" dirty="0">
                <a:latin typeface="David" panose="020E0502060401010101" pitchFamily="34" charset="-79"/>
                <a:cs typeface="David" panose="020E0502060401010101" pitchFamily="34" charset="-79"/>
              </a:rPr>
              <a:t>.</a:t>
            </a:r>
          </a:p>
          <a:p>
            <a:pPr marL="0" indent="0" eaLnBrk="1" fontAlgn="auto" hangingPunct="1">
              <a:spcAft>
                <a:spcPts val="0"/>
              </a:spcAft>
              <a:buNone/>
              <a:defRPr/>
            </a:pPr>
            <a:endParaRPr lang="en-US" altLang="he-IL" sz="2000" dirty="0">
              <a:latin typeface="David" panose="020E0502060401010101" pitchFamily="34" charset="-79"/>
              <a:cs typeface="David" panose="020E0502060401010101" pitchFamily="34" charset="-79"/>
            </a:endParaRPr>
          </a:p>
          <a:p>
            <a:pPr marL="0" indent="0" eaLnBrk="1" fontAlgn="auto" hangingPunct="1">
              <a:spcAft>
                <a:spcPts val="0"/>
              </a:spcAft>
              <a:buNone/>
              <a:defRPr/>
            </a:pPr>
            <a:endParaRPr lang="en-US" altLang="he-IL" sz="2000" dirty="0">
              <a:latin typeface="David" panose="020E0502060401010101" pitchFamily="34" charset="-79"/>
              <a:cs typeface="David" panose="020E0502060401010101" pitchFamily="34" charset="-79"/>
            </a:endParaRPr>
          </a:p>
          <a:p>
            <a:pPr marL="0" indent="0" eaLnBrk="1" fontAlgn="auto" hangingPunct="1">
              <a:spcAft>
                <a:spcPts val="0"/>
              </a:spcAft>
              <a:buNone/>
              <a:defRPr/>
            </a:pPr>
            <a:endParaRPr lang="en-US" sz="2000" dirty="0">
              <a:latin typeface="David" panose="020E0502060401010101" pitchFamily="34" charset="-79"/>
              <a:cs typeface="David" panose="020E0502060401010101" pitchFamily="34" charset="-79"/>
            </a:endParaRPr>
          </a:p>
          <a:p>
            <a:pPr marL="0" indent="0">
              <a:buNone/>
            </a:pPr>
            <a:endParaRPr lang="he-IL" sz="2000" b="1" dirty="0">
              <a:solidFill>
                <a:srgbClr val="FF0000"/>
              </a:solidFill>
              <a:latin typeface="David" panose="020E0502060401010101" pitchFamily="34" charset="-79"/>
              <a:cs typeface="David" panose="020E0502060401010101" pitchFamily="34" charset="-79"/>
            </a:endParaRPr>
          </a:p>
          <a:p>
            <a:endParaRPr lang="he-IL" sz="2000" dirty="0"/>
          </a:p>
        </p:txBody>
      </p:sp>
    </p:spTree>
    <p:extLst>
      <p:ext uri="{BB962C8B-B14F-4D97-AF65-F5344CB8AC3E}">
        <p14:creationId xmlns:p14="http://schemas.microsoft.com/office/powerpoint/2010/main" val="41911454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כותרת 1"/>
          <p:cNvSpPr>
            <a:spLocks noGrp="1"/>
          </p:cNvSpPr>
          <p:nvPr>
            <p:ph type="ctrTitle"/>
          </p:nvPr>
        </p:nvSpPr>
        <p:spPr>
          <a:xfrm>
            <a:off x="661988" y="835025"/>
            <a:ext cx="10164762" cy="2238375"/>
          </a:xfrm>
        </p:spPr>
        <p:txBody>
          <a:bodyPr/>
          <a:lstStyle/>
          <a:p>
            <a:pPr algn="r" eaLnBrk="1" hangingPunct="1"/>
            <a:r>
              <a:rPr lang="he-IL" altLang="he-IL" sz="2000" b="1" u="sng" dirty="0" smtClean="0"/>
              <a:t/>
            </a:r>
            <a:br>
              <a:rPr lang="he-IL" altLang="he-IL" sz="2000" b="1" u="sng" dirty="0" smtClean="0"/>
            </a:br>
            <a:r>
              <a:rPr lang="he-IL" altLang="he-IL" sz="2000" b="1" u="sng" dirty="0" smtClean="0"/>
              <a:t/>
            </a:r>
            <a:br>
              <a:rPr lang="he-IL" altLang="he-IL" sz="2000" b="1" u="sng" dirty="0" smtClean="0"/>
            </a:br>
            <a:r>
              <a:rPr lang="he-IL" altLang="he-IL" sz="2000" b="1" u="sng" dirty="0" smtClean="0"/>
              <a:t/>
            </a:r>
            <a:br>
              <a:rPr lang="he-IL" altLang="he-IL" sz="2000" b="1" u="sng" dirty="0" smtClean="0"/>
            </a:br>
            <a:r>
              <a:rPr lang="he-IL" altLang="he-IL" sz="2000" b="1" u="sng" dirty="0" smtClean="0">
                <a:latin typeface="David" panose="020E0502060401010101" pitchFamily="34" charset="-79"/>
                <a:cs typeface="David" panose="020E0502060401010101" pitchFamily="34" charset="-79"/>
              </a:rPr>
              <a:t>שלב שני</a:t>
            </a:r>
            <a:r>
              <a:rPr lang="he-IL" altLang="he-IL" sz="2000" b="1" dirty="0" smtClean="0">
                <a:latin typeface="David" panose="020E0502060401010101" pitchFamily="34" charset="-79"/>
                <a:cs typeface="David" panose="020E0502060401010101" pitchFamily="34" charset="-79"/>
              </a:rPr>
              <a:t>: כתוב את </a:t>
            </a:r>
            <a:r>
              <a:rPr lang="he-IL" altLang="he-IL" sz="2000" b="1" dirty="0" err="1" smtClean="0">
                <a:solidFill>
                  <a:srgbClr val="FF0000"/>
                </a:solidFill>
                <a:latin typeface="David" panose="020E0502060401010101" pitchFamily="34" charset="-79"/>
                <a:cs typeface="David" panose="020E0502060401010101" pitchFamily="34" charset="-79"/>
              </a:rPr>
              <a:t>הר"מ</a:t>
            </a:r>
            <a:r>
              <a:rPr lang="he-IL" altLang="he-IL" sz="2000" b="1" dirty="0" smtClean="0">
                <a:solidFill>
                  <a:srgbClr val="FF0000"/>
                </a:solidFill>
                <a:latin typeface="David" panose="020E0502060401010101" pitchFamily="34" charset="-79"/>
                <a:cs typeface="David" panose="020E0502060401010101" pitchFamily="34" charset="-79"/>
              </a:rPr>
              <a:t> </a:t>
            </a:r>
            <a:r>
              <a:rPr lang="he-IL" altLang="he-IL" sz="2000" b="1" dirty="0" smtClean="0">
                <a:latin typeface="David" panose="020E0502060401010101" pitchFamily="34" charset="-79"/>
                <a:cs typeface="David" panose="020E0502060401010101" pitchFamily="34" charset="-79"/>
              </a:rPr>
              <a:t>בהכללה (בלי פירוט, בלי דוגמאות) ועצור בנקודה.</a:t>
            </a:r>
            <a:r>
              <a:rPr lang="en-US" altLang="he-IL" sz="2000" dirty="0" smtClean="0">
                <a:latin typeface="David" panose="020E0502060401010101" pitchFamily="34" charset="-79"/>
                <a:cs typeface="David" panose="020E0502060401010101" pitchFamily="34" charset="-79"/>
              </a:rPr>
              <a:t/>
            </a:r>
            <a:br>
              <a:rPr lang="en-US" altLang="he-IL" sz="2000" dirty="0" smtClean="0">
                <a:latin typeface="David" panose="020E0502060401010101" pitchFamily="34" charset="-79"/>
                <a:cs typeface="David" panose="020E0502060401010101" pitchFamily="34" charset="-79"/>
              </a:rPr>
            </a:br>
            <a:r>
              <a:rPr lang="he-IL" altLang="he-IL" sz="2000" dirty="0" smtClean="0">
                <a:latin typeface="David" panose="020E0502060401010101" pitchFamily="34" charset="-79"/>
                <a:cs typeface="David" panose="020E0502060401010101" pitchFamily="34" charset="-79"/>
              </a:rPr>
              <a:t/>
            </a:r>
            <a:br>
              <a:rPr lang="he-IL" altLang="he-IL" sz="2000" dirty="0" smtClean="0">
                <a:latin typeface="David" panose="020E0502060401010101" pitchFamily="34" charset="-79"/>
                <a:cs typeface="David" panose="020E0502060401010101" pitchFamily="34" charset="-79"/>
              </a:rPr>
            </a:br>
            <a:r>
              <a:rPr lang="he-IL" altLang="he-IL" sz="2000" dirty="0" smtClean="0">
                <a:latin typeface="David" panose="020E0502060401010101" pitchFamily="34" charset="-79"/>
                <a:cs typeface="David" panose="020E0502060401010101" pitchFamily="34" charset="-79"/>
              </a:rPr>
              <a:t/>
            </a:r>
            <a:br>
              <a:rPr lang="he-IL" altLang="he-IL" sz="2000" dirty="0" smtClean="0">
                <a:latin typeface="David" panose="020E0502060401010101" pitchFamily="34" charset="-79"/>
                <a:cs typeface="David" panose="020E0502060401010101" pitchFamily="34" charset="-79"/>
              </a:rPr>
            </a:br>
            <a:r>
              <a:rPr lang="he-IL" altLang="he-IL" sz="2000" b="1" dirty="0" smtClean="0">
                <a:solidFill>
                  <a:srgbClr val="FF0000"/>
                </a:solidFill>
                <a:latin typeface="David" panose="020E0502060401010101" pitchFamily="34" charset="-79"/>
                <a:cs typeface="David" panose="020E0502060401010101" pitchFamily="34" charset="-79"/>
              </a:rPr>
              <a:t>הרעיון המרכזי </a:t>
            </a:r>
            <a:r>
              <a:rPr lang="he-IL" altLang="he-IL" sz="2000" dirty="0" smtClean="0">
                <a:latin typeface="David" panose="020E0502060401010101" pitchFamily="34" charset="-79"/>
                <a:cs typeface="David" panose="020E0502060401010101" pitchFamily="34" charset="-79"/>
              </a:rPr>
              <a:t>= משפט מפתח המציג את המסר של הכותב לקורא: </a:t>
            </a:r>
            <a:r>
              <a:rPr lang="he-IL" altLang="he-IL" sz="2000" b="1" dirty="0" smtClean="0">
                <a:latin typeface="David" panose="020E0502060401010101" pitchFamily="34" charset="-79"/>
                <a:cs typeface="David" panose="020E0502060401010101" pitchFamily="34" charset="-79"/>
              </a:rPr>
              <a:t>טענה, דעה, עובדה...</a:t>
            </a:r>
            <a:r>
              <a:rPr lang="en-US" altLang="he-IL" sz="2000" dirty="0" smtClean="0">
                <a:latin typeface="David" panose="020E0502060401010101" pitchFamily="34" charset="-79"/>
                <a:cs typeface="David" panose="020E0502060401010101" pitchFamily="34" charset="-79"/>
              </a:rPr>
              <a:t/>
            </a:r>
            <a:br>
              <a:rPr lang="en-US" altLang="he-IL" sz="2000" dirty="0" smtClean="0">
                <a:latin typeface="David" panose="020E0502060401010101" pitchFamily="34" charset="-79"/>
                <a:cs typeface="David" panose="020E0502060401010101" pitchFamily="34" charset="-79"/>
              </a:rPr>
            </a:br>
            <a:r>
              <a:rPr lang="he-IL" altLang="he-IL" sz="2000" dirty="0" smtClean="0">
                <a:latin typeface="David" panose="020E0502060401010101" pitchFamily="34" charset="-79"/>
                <a:cs typeface="David" panose="020E0502060401010101" pitchFamily="34" charset="-79"/>
              </a:rPr>
              <a:t/>
            </a:r>
            <a:br>
              <a:rPr lang="he-IL" altLang="he-IL" sz="2000" dirty="0" smtClean="0">
                <a:latin typeface="David" panose="020E0502060401010101" pitchFamily="34" charset="-79"/>
                <a:cs typeface="David" panose="020E0502060401010101" pitchFamily="34" charset="-79"/>
              </a:rPr>
            </a:br>
            <a:r>
              <a:rPr lang="he-IL" altLang="he-IL" sz="2000" dirty="0" smtClean="0">
                <a:latin typeface="David" panose="020E0502060401010101" pitchFamily="34" charset="-79"/>
                <a:cs typeface="David" panose="020E0502060401010101" pitchFamily="34" charset="-79"/>
              </a:rPr>
              <a:t>במקרה שלפנינו הכותב מציג דעה: </a:t>
            </a:r>
            <a:r>
              <a:rPr lang="en-US" altLang="he-IL" sz="2000" dirty="0" smtClean="0">
                <a:latin typeface="David" panose="020E0502060401010101" pitchFamily="34" charset="-79"/>
                <a:cs typeface="David" panose="020E0502060401010101" pitchFamily="34" charset="-79"/>
              </a:rPr>
              <a:t/>
            </a:r>
            <a:br>
              <a:rPr lang="en-US" altLang="he-IL" sz="2000" dirty="0" smtClean="0">
                <a:latin typeface="David" panose="020E0502060401010101" pitchFamily="34" charset="-79"/>
                <a:cs typeface="David" panose="020E0502060401010101" pitchFamily="34" charset="-79"/>
              </a:rPr>
            </a:br>
            <a:endParaRPr lang="he-IL" altLang="he-IL" sz="2000" dirty="0" smtClean="0">
              <a:latin typeface="David" panose="020E0502060401010101" pitchFamily="34" charset="-79"/>
              <a:cs typeface="David" panose="020E0502060401010101" pitchFamily="34" charset="-79"/>
            </a:endParaRPr>
          </a:p>
        </p:txBody>
      </p:sp>
      <p:sp>
        <p:nvSpPr>
          <p:cNvPr id="3" name="כותרת משנה 2"/>
          <p:cNvSpPr>
            <a:spLocks noGrp="1"/>
          </p:cNvSpPr>
          <p:nvPr>
            <p:ph type="subTitle" idx="1"/>
          </p:nvPr>
        </p:nvSpPr>
        <p:spPr>
          <a:xfrm>
            <a:off x="503238" y="3455988"/>
            <a:ext cx="11410950" cy="2230437"/>
          </a:xfrm>
        </p:spPr>
        <p:txBody>
          <a:bodyPr rtlCol="1">
            <a:normAutofit fontScale="25000" lnSpcReduction="20000"/>
          </a:bodyPr>
          <a:lstStyle/>
          <a:p>
            <a:pPr eaLnBrk="1" fontAlgn="auto" hangingPunct="1">
              <a:spcAft>
                <a:spcPts val="0"/>
              </a:spcAft>
              <a:defRPr/>
            </a:pPr>
            <a:r>
              <a:rPr lang="he-IL" sz="9600" b="1" dirty="0">
                <a:latin typeface="David" panose="020E0502060401010101" pitchFamily="34" charset="-79"/>
                <a:cs typeface="David" panose="020E0502060401010101" pitchFamily="34" charset="-79"/>
              </a:rPr>
              <a:t>גם</a:t>
            </a:r>
            <a:r>
              <a:rPr lang="he-IL" sz="9600" dirty="0">
                <a:latin typeface="David" panose="020E0502060401010101" pitchFamily="34" charset="-79"/>
                <a:cs typeface="David" panose="020E0502060401010101" pitchFamily="34" charset="-79"/>
              </a:rPr>
              <a:t> </a:t>
            </a:r>
            <a:r>
              <a:rPr lang="he-IL" sz="9600" b="1" dirty="0">
                <a:solidFill>
                  <a:srgbClr val="FF0000"/>
                </a:solidFill>
                <a:latin typeface="David" panose="020E0502060401010101" pitchFamily="34" charset="-79"/>
                <a:cs typeface="David" panose="020E0502060401010101" pitchFamily="34" charset="-79"/>
              </a:rPr>
              <a:t>אני מסכים </a:t>
            </a:r>
            <a:r>
              <a:rPr lang="he-IL" sz="9600" b="1" dirty="0" smtClean="0">
                <a:solidFill>
                  <a:srgbClr val="FF0000"/>
                </a:solidFill>
                <a:latin typeface="David" panose="020E0502060401010101" pitchFamily="34" charset="-79"/>
                <a:cs typeface="David" panose="020E0502060401010101" pitchFamily="34" charset="-79"/>
              </a:rPr>
              <a:t>שלבית הספר תפקידים חשובים.</a:t>
            </a:r>
            <a:endParaRPr lang="he-IL" sz="9600" b="1" dirty="0">
              <a:solidFill>
                <a:srgbClr val="FF0000"/>
              </a:solidFill>
              <a:latin typeface="David" panose="020E0502060401010101" pitchFamily="34" charset="-79"/>
              <a:cs typeface="David" panose="020E0502060401010101" pitchFamily="34" charset="-79"/>
            </a:endParaRPr>
          </a:p>
          <a:p>
            <a:pPr algn="r" eaLnBrk="1" fontAlgn="auto" hangingPunct="1">
              <a:spcAft>
                <a:spcPts val="0"/>
              </a:spcAft>
              <a:defRPr/>
            </a:pPr>
            <a:endParaRPr lang="he-IL" b="1" dirty="0" smtClean="0">
              <a:latin typeface="David" panose="020E0502060401010101" pitchFamily="34" charset="-79"/>
              <a:cs typeface="David" panose="020E0502060401010101" pitchFamily="34" charset="-79"/>
            </a:endParaRPr>
          </a:p>
          <a:p>
            <a:pPr algn="r" eaLnBrk="1" fontAlgn="auto" hangingPunct="1">
              <a:lnSpc>
                <a:spcPct val="170000"/>
              </a:lnSpc>
              <a:spcAft>
                <a:spcPts val="0"/>
              </a:spcAft>
              <a:defRPr/>
            </a:pPr>
            <a:r>
              <a:rPr lang="he-IL" sz="8000" dirty="0" smtClean="0">
                <a:latin typeface="David" panose="020E0502060401010101" pitchFamily="34" charset="-79"/>
                <a:cs typeface="David" panose="020E0502060401010101" pitchFamily="34" charset="-79"/>
              </a:rPr>
              <a:t>כדי לתמוך ברעיון המרכזי (לבסס את הדעה, טענה, עובדה) במבנה רציף, שבו המשפטים מאורגנים ברצף הגיוני ובמבנה לכיד (כל המשפטים דנים בנושא אחד בלבד), </a:t>
            </a:r>
            <a:r>
              <a:rPr lang="he-IL" sz="8000" b="1" dirty="0" smtClean="0">
                <a:latin typeface="David" panose="020E0502060401010101" pitchFamily="34" charset="-79"/>
                <a:cs typeface="David" panose="020E0502060401010101" pitchFamily="34" charset="-79"/>
              </a:rPr>
              <a:t>נעבור </a:t>
            </a:r>
            <a:r>
              <a:rPr lang="he-IL" sz="8000" b="1" u="sng" dirty="0" smtClean="0">
                <a:latin typeface="David" panose="020E0502060401010101" pitchFamily="34" charset="-79"/>
                <a:cs typeface="David" panose="020E0502060401010101" pitchFamily="34" charset="-79"/>
              </a:rPr>
              <a:t>לשלב השלישי.</a:t>
            </a:r>
            <a:endParaRPr lang="en-US" sz="8000" dirty="0" smtClean="0">
              <a:latin typeface="David" panose="020E0502060401010101" pitchFamily="34" charset="-79"/>
              <a:cs typeface="David" panose="020E0502060401010101" pitchFamily="34" charset="-79"/>
            </a:endParaRPr>
          </a:p>
          <a:p>
            <a:pPr eaLnBrk="1" fontAlgn="auto" hangingPunct="1">
              <a:spcAft>
                <a:spcPts val="0"/>
              </a:spcAft>
              <a:defRPr/>
            </a:pPr>
            <a:r>
              <a:rPr lang="he-IL" b="1" dirty="0" smtClean="0"/>
              <a:t> </a:t>
            </a:r>
            <a:endParaRPr lang="en-US" dirty="0" smtClean="0"/>
          </a:p>
          <a:p>
            <a:pPr algn="r" eaLnBrk="1" fontAlgn="auto" hangingPunct="1">
              <a:spcAft>
                <a:spcPts val="0"/>
              </a:spcAft>
              <a:defRPr/>
            </a:pPr>
            <a:endParaRPr lang="en-US" dirty="0" smtClean="0"/>
          </a:p>
          <a:p>
            <a:pPr eaLnBrk="1" fontAlgn="auto" hangingPunct="1">
              <a:spcAft>
                <a:spcPts val="0"/>
              </a:spcAft>
              <a:defRPr/>
            </a:pPr>
            <a:endParaRPr lang="he-IL"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כותרת 1"/>
          <p:cNvSpPr>
            <a:spLocks noGrp="1"/>
          </p:cNvSpPr>
          <p:nvPr>
            <p:ph type="title"/>
          </p:nvPr>
        </p:nvSpPr>
        <p:spPr>
          <a:xfrm>
            <a:off x="957263" y="966788"/>
            <a:ext cx="10515600" cy="3976687"/>
          </a:xfrm>
        </p:spPr>
        <p:txBody>
          <a:bodyPr/>
          <a:lstStyle/>
          <a:p>
            <a:pPr algn="ctr" eaLnBrk="1" hangingPunct="1"/>
            <a:r>
              <a:rPr lang="he-IL" altLang="he-IL" sz="2500" b="1" dirty="0" smtClean="0">
                <a:latin typeface="David" panose="020E0502060401010101" pitchFamily="34" charset="-79"/>
                <a:cs typeface="David" panose="020E0502060401010101" pitchFamily="34" charset="-79"/>
              </a:rPr>
              <a:t>הפוך את </a:t>
            </a:r>
            <a:r>
              <a:rPr lang="he-IL" altLang="he-IL" sz="2500" b="1" dirty="0" err="1" smtClean="0">
                <a:solidFill>
                  <a:srgbClr val="FF0000"/>
                </a:solidFill>
                <a:latin typeface="David" panose="020E0502060401010101" pitchFamily="34" charset="-79"/>
                <a:cs typeface="David" panose="020E0502060401010101" pitchFamily="34" charset="-79"/>
              </a:rPr>
              <a:t>הר"מ</a:t>
            </a:r>
            <a:r>
              <a:rPr lang="he-IL" altLang="he-IL" sz="2500" b="1" dirty="0" smtClean="0">
                <a:latin typeface="David" panose="020E0502060401010101" pitchFamily="34" charset="-79"/>
                <a:cs typeface="David" panose="020E0502060401010101" pitchFamily="34" charset="-79"/>
              </a:rPr>
              <a:t> לשאלה בלב:</a:t>
            </a:r>
            <a:br>
              <a:rPr lang="he-IL" altLang="he-IL" sz="2500" b="1" dirty="0" smtClean="0">
                <a:latin typeface="David" panose="020E0502060401010101" pitchFamily="34" charset="-79"/>
                <a:cs typeface="David" panose="020E0502060401010101" pitchFamily="34" charset="-79"/>
              </a:rPr>
            </a:br>
            <a:r>
              <a:rPr lang="he-IL" altLang="he-IL" sz="2500" dirty="0" smtClean="0">
                <a:latin typeface="David" panose="020E0502060401010101" pitchFamily="34" charset="-79"/>
                <a:cs typeface="David" panose="020E0502060401010101" pitchFamily="34" charset="-79"/>
              </a:rPr>
              <a:t/>
            </a:r>
            <a:br>
              <a:rPr lang="he-IL" altLang="he-IL" sz="2500" dirty="0" smtClean="0">
                <a:latin typeface="David" panose="020E0502060401010101" pitchFamily="34" charset="-79"/>
                <a:cs typeface="David" panose="020E0502060401010101" pitchFamily="34" charset="-79"/>
              </a:rPr>
            </a:br>
            <a:r>
              <a:rPr lang="he-IL" altLang="he-IL" sz="2500" b="1" dirty="0" smtClean="0">
                <a:latin typeface="David" panose="020E0502060401010101" pitchFamily="34" charset="-79"/>
                <a:cs typeface="David" panose="020E0502060401010101" pitchFamily="34" charset="-79"/>
              </a:rPr>
              <a:t>אילו תפקידים חשובים יש לבית הספר?</a:t>
            </a:r>
            <a:br>
              <a:rPr lang="he-IL" altLang="he-IL" sz="2500" b="1" dirty="0" smtClean="0">
                <a:latin typeface="David" panose="020E0502060401010101" pitchFamily="34" charset="-79"/>
                <a:cs typeface="David" panose="020E0502060401010101" pitchFamily="34" charset="-79"/>
              </a:rPr>
            </a:br>
            <a:r>
              <a:rPr lang="he-IL" altLang="he-IL" sz="2500" b="1" dirty="0" smtClean="0">
                <a:latin typeface="David" panose="020E0502060401010101" pitchFamily="34" charset="-79"/>
                <a:cs typeface="David" panose="020E0502060401010101" pitchFamily="34" charset="-79"/>
              </a:rPr>
              <a:t>מדוע ביה"ס חשוב לילדים?</a:t>
            </a:r>
          </a:p>
        </p:txBody>
      </p:sp>
      <p:sp>
        <p:nvSpPr>
          <p:cNvPr id="4099" name="Rectangle 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r" rtl="1">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742950" indent="-285750" algn="r" rtl="1">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143000" indent="-228600" algn="r" rtl="1">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1600200" indent="-228600" algn="r" rtl="1">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057400" indent="-228600" algn="r" rtl="1">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eaLnBrk="1" hangingPunct="1">
              <a:lnSpc>
                <a:spcPct val="100000"/>
              </a:lnSpc>
              <a:spcBef>
                <a:spcPct val="0"/>
              </a:spcBef>
              <a:buFontTx/>
              <a:buNone/>
            </a:pPr>
            <a:endParaRPr lang="he-IL" altLang="he-IL" sz="1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כותרת 1"/>
          <p:cNvSpPr>
            <a:spLocks noGrp="1"/>
          </p:cNvSpPr>
          <p:nvPr>
            <p:ph type="title"/>
          </p:nvPr>
        </p:nvSpPr>
        <p:spPr/>
        <p:txBody>
          <a:bodyPr/>
          <a:lstStyle/>
          <a:p>
            <a:pPr algn="ctr" eaLnBrk="1" hangingPunct="1"/>
            <a:r>
              <a:rPr lang="he-IL" altLang="he-IL" sz="2600" b="1" u="sng" dirty="0" smtClean="0">
                <a:latin typeface="David" panose="020E0502060401010101" pitchFamily="34" charset="-79"/>
                <a:cs typeface="David" panose="020E0502060401010101" pitchFamily="34" charset="-79"/>
              </a:rPr>
              <a:t>שלב רביעי</a:t>
            </a:r>
            <a:r>
              <a:rPr lang="he-IL" altLang="he-IL" sz="2600" b="1" dirty="0" smtClean="0">
                <a:latin typeface="David" panose="020E0502060401010101" pitchFamily="34" charset="-79"/>
                <a:cs typeface="David" panose="020E0502060401010101" pitchFamily="34" charset="-79"/>
              </a:rPr>
              <a:t>: כתוב תומכים = תשובה לשאלה.</a:t>
            </a:r>
            <a:r>
              <a:rPr lang="en-US" altLang="he-IL" sz="2600" dirty="0" smtClean="0">
                <a:latin typeface="David" panose="020E0502060401010101" pitchFamily="34" charset="-79"/>
                <a:cs typeface="David" panose="020E0502060401010101" pitchFamily="34" charset="-79"/>
              </a:rPr>
              <a:t/>
            </a:r>
            <a:br>
              <a:rPr lang="en-US" altLang="he-IL" sz="2600" dirty="0" smtClean="0">
                <a:latin typeface="David" panose="020E0502060401010101" pitchFamily="34" charset="-79"/>
                <a:cs typeface="David" panose="020E0502060401010101" pitchFamily="34" charset="-79"/>
              </a:rPr>
            </a:br>
            <a:endParaRPr lang="he-IL" altLang="he-IL" sz="2600" dirty="0" smtClean="0">
              <a:latin typeface="David" panose="020E0502060401010101" pitchFamily="34" charset="-79"/>
              <a:cs typeface="David" panose="020E0502060401010101" pitchFamily="34" charset="-79"/>
            </a:endParaRPr>
          </a:p>
        </p:txBody>
      </p:sp>
      <p:sp>
        <p:nvSpPr>
          <p:cNvPr id="5123" name="מציין מיקום תוכן 2"/>
          <p:cNvSpPr>
            <a:spLocks noGrp="1"/>
          </p:cNvSpPr>
          <p:nvPr>
            <p:ph idx="1"/>
          </p:nvPr>
        </p:nvSpPr>
        <p:spPr/>
        <p:txBody>
          <a:bodyPr/>
          <a:lstStyle/>
          <a:p>
            <a:pPr eaLnBrk="1"/>
            <a:r>
              <a:rPr lang="he-IL" altLang="he-IL" dirty="0" smtClean="0">
                <a:latin typeface="David" panose="020E0502060401010101" pitchFamily="34" charset="-79"/>
                <a:cs typeface="David" panose="020E0502060401010101" pitchFamily="34" charset="-79"/>
              </a:rPr>
              <a:t>להקנות השכלה</a:t>
            </a:r>
            <a:r>
              <a:rPr lang="en-US" altLang="he-IL" dirty="0" smtClean="0">
                <a:latin typeface="David" panose="020E0502060401010101" pitchFamily="34" charset="-79"/>
                <a:cs typeface="David" panose="020E0502060401010101" pitchFamily="34" charset="-79"/>
              </a:rPr>
              <a:t>.</a:t>
            </a:r>
          </a:p>
          <a:p>
            <a:pPr eaLnBrk="1"/>
            <a:r>
              <a:rPr lang="he-IL" altLang="he-IL" dirty="0" smtClean="0">
                <a:latin typeface="David" panose="020E0502060401010101" pitchFamily="34" charset="-79"/>
                <a:cs typeface="David" panose="020E0502060401010101" pitchFamily="34" charset="-79"/>
              </a:rPr>
              <a:t>לחנך לערכים</a:t>
            </a:r>
            <a:r>
              <a:rPr lang="en-US" altLang="he-IL" dirty="0" smtClean="0">
                <a:latin typeface="David" panose="020E0502060401010101" pitchFamily="34" charset="-79"/>
                <a:cs typeface="David" panose="020E0502060401010101" pitchFamily="34" charset="-79"/>
              </a:rPr>
              <a:t>.</a:t>
            </a:r>
          </a:p>
          <a:p>
            <a:pPr eaLnBrk="1"/>
            <a:r>
              <a:rPr lang="he-IL" altLang="he-IL" dirty="0" smtClean="0">
                <a:latin typeface="David" panose="020E0502060401010101" pitchFamily="34" charset="-79"/>
                <a:cs typeface="David" panose="020E0502060401010101" pitchFamily="34" charset="-79"/>
              </a:rPr>
              <a:t>להקנות כלים לחיים.</a:t>
            </a:r>
            <a:endParaRPr lang="en-US" altLang="he-IL" dirty="0" smtClean="0">
              <a:latin typeface="David" panose="020E0502060401010101" pitchFamily="34" charset="-79"/>
              <a:cs typeface="David" panose="020E0502060401010101" pitchFamily="34" charset="-79"/>
            </a:endParaRPr>
          </a:p>
          <a:p>
            <a:pPr eaLnBrk="1" hangingPunct="1"/>
            <a:endParaRPr lang="he-IL" altLang="he-IL" dirty="0" smtClean="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כותרת 1"/>
          <p:cNvSpPr>
            <a:spLocks noGrp="1"/>
          </p:cNvSpPr>
          <p:nvPr>
            <p:ph type="title"/>
          </p:nvPr>
        </p:nvSpPr>
        <p:spPr/>
        <p:txBody>
          <a:bodyPr/>
          <a:lstStyle/>
          <a:p>
            <a:pPr algn="ctr" eaLnBrk="1" hangingPunct="1"/>
            <a:r>
              <a:rPr lang="he-IL" altLang="he-IL" sz="2500" b="1" u="sng" dirty="0" smtClean="0">
                <a:latin typeface="David" panose="020E0502060401010101" pitchFamily="34" charset="-79"/>
                <a:cs typeface="David" panose="020E0502060401010101" pitchFamily="34" charset="-79"/>
              </a:rPr>
              <a:t>שלב חמישי</a:t>
            </a:r>
            <a:r>
              <a:rPr lang="he-IL" altLang="he-IL" sz="2500" dirty="0" smtClean="0">
                <a:latin typeface="David" panose="020E0502060401010101" pitchFamily="34" charset="-79"/>
                <a:cs typeface="David" panose="020E0502060401010101" pitchFamily="34" charset="-79"/>
              </a:rPr>
              <a:t>: </a:t>
            </a:r>
            <a:br>
              <a:rPr lang="he-IL" altLang="he-IL" sz="2500" dirty="0" smtClean="0">
                <a:latin typeface="David" panose="020E0502060401010101" pitchFamily="34" charset="-79"/>
                <a:cs typeface="David" panose="020E0502060401010101" pitchFamily="34" charset="-79"/>
              </a:rPr>
            </a:br>
            <a:r>
              <a:rPr lang="he-IL" altLang="he-IL" sz="2500" dirty="0" smtClean="0">
                <a:latin typeface="David" panose="020E0502060401010101" pitchFamily="34" charset="-79"/>
                <a:cs typeface="David" panose="020E0502060401010101" pitchFamily="34" charset="-79"/>
              </a:rPr>
              <a:t/>
            </a:r>
            <a:br>
              <a:rPr lang="he-IL" altLang="he-IL" sz="2500" dirty="0" smtClean="0">
                <a:latin typeface="David" panose="020E0502060401010101" pitchFamily="34" charset="-79"/>
                <a:cs typeface="David" panose="020E0502060401010101" pitchFamily="34" charset="-79"/>
              </a:rPr>
            </a:br>
            <a:r>
              <a:rPr lang="he-IL" altLang="he-IL" sz="2500" b="1" dirty="0" smtClean="0">
                <a:latin typeface="David" panose="020E0502060401010101" pitchFamily="34" charset="-79"/>
                <a:cs typeface="David" panose="020E0502060401010101" pitchFamily="34" charset="-79"/>
              </a:rPr>
              <a:t>הוסף מילות קישור מתאימות ו/או מאזכרים </a:t>
            </a:r>
            <a:r>
              <a:rPr lang="he-IL" altLang="he-IL" sz="2500" dirty="0" smtClean="0">
                <a:latin typeface="David" panose="020E0502060401010101" pitchFamily="34" charset="-79"/>
                <a:cs typeface="David" panose="020E0502060401010101" pitchFamily="34" charset="-79"/>
              </a:rPr>
              <a:t>כדי לשמור על רצף הגיוני ומבנה לכיד.</a:t>
            </a:r>
            <a:r>
              <a:rPr lang="en-US" altLang="he-IL" sz="2500" dirty="0" smtClean="0">
                <a:latin typeface="David" panose="020E0502060401010101" pitchFamily="34" charset="-79"/>
                <a:cs typeface="David" panose="020E0502060401010101" pitchFamily="34" charset="-79"/>
              </a:rPr>
              <a:t/>
            </a:r>
            <a:br>
              <a:rPr lang="en-US" altLang="he-IL" sz="2500" dirty="0" smtClean="0">
                <a:latin typeface="David" panose="020E0502060401010101" pitchFamily="34" charset="-79"/>
                <a:cs typeface="David" panose="020E0502060401010101" pitchFamily="34" charset="-79"/>
              </a:rPr>
            </a:br>
            <a:endParaRPr lang="he-IL" altLang="he-IL" sz="2500" dirty="0" smtClean="0">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p:txBody>
          <a:bodyPr rtlCol="1">
            <a:normAutofit fontScale="85000" lnSpcReduction="20000"/>
          </a:bodyPr>
          <a:lstStyle/>
          <a:p>
            <a:pPr marL="0" indent="0" algn="ctr" eaLnBrk="1" fontAlgn="auto" hangingPunct="1">
              <a:spcAft>
                <a:spcPts val="0"/>
              </a:spcAft>
              <a:buFont typeface="Arial" panose="020B0604020202020204" pitchFamily="34" charset="0"/>
              <a:buNone/>
              <a:defRPr/>
            </a:pPr>
            <a:r>
              <a:rPr lang="he-IL" b="1" u="sng" dirty="0" smtClean="0">
                <a:latin typeface="David" panose="020E0502060401010101" pitchFamily="34" charset="-79"/>
                <a:cs typeface="David" panose="020E0502060401010101" pitchFamily="34" charset="-79"/>
              </a:rPr>
              <a:t>תומכים + מילות קישור</a:t>
            </a:r>
            <a:r>
              <a:rPr lang="en-US" b="1" u="sng" dirty="0" smtClean="0">
                <a:latin typeface="David" panose="020E0502060401010101" pitchFamily="34" charset="-79"/>
                <a:cs typeface="David" panose="020E0502060401010101" pitchFamily="34" charset="-79"/>
              </a:rPr>
              <a:t>: </a:t>
            </a:r>
            <a:endParaRPr lang="he-IL" b="1" u="sng" dirty="0" smtClean="0">
              <a:latin typeface="David" panose="020E0502060401010101" pitchFamily="34" charset="-79"/>
              <a:cs typeface="David" panose="020E0502060401010101" pitchFamily="34" charset="-79"/>
            </a:endParaRPr>
          </a:p>
          <a:p>
            <a:pPr marL="0" indent="0" algn="ctr" eaLnBrk="1" fontAlgn="auto" hangingPunct="1">
              <a:spcAft>
                <a:spcPts val="0"/>
              </a:spcAft>
              <a:buFont typeface="Arial" panose="020B0604020202020204" pitchFamily="34" charset="0"/>
              <a:buNone/>
              <a:defRPr/>
            </a:pPr>
            <a:endParaRPr lang="en-US" u="sng" dirty="0" smtClean="0">
              <a:latin typeface="David" panose="020E0502060401010101" pitchFamily="34" charset="-79"/>
              <a:cs typeface="David" panose="020E0502060401010101" pitchFamily="34" charset="-79"/>
            </a:endParaRPr>
          </a:p>
          <a:p>
            <a:pPr eaLnBrk="1" fontAlgn="auto" hangingPunct="1">
              <a:spcAft>
                <a:spcPts val="0"/>
              </a:spcAft>
              <a:defRPr/>
            </a:pPr>
            <a:r>
              <a:rPr lang="he-IL" b="1" dirty="0" smtClean="0">
                <a:latin typeface="David" panose="020E0502060401010101" pitchFamily="34" charset="-79"/>
                <a:cs typeface="David" panose="020E0502060401010101" pitchFamily="34" charset="-79"/>
              </a:rPr>
              <a:t>תפקיד אחד</a:t>
            </a:r>
            <a:r>
              <a:rPr lang="he-IL" dirty="0" smtClean="0">
                <a:latin typeface="David" panose="020E0502060401010101" pitchFamily="34" charset="-79"/>
                <a:cs typeface="David" panose="020E0502060401010101" pitchFamily="34" charset="-79"/>
              </a:rPr>
              <a:t> הוא להקנות השכלה</a:t>
            </a:r>
            <a:r>
              <a:rPr lang="en-US" dirty="0" smtClean="0">
                <a:latin typeface="David" panose="020E0502060401010101" pitchFamily="34" charset="-79"/>
                <a:cs typeface="David" panose="020E0502060401010101" pitchFamily="34" charset="-79"/>
              </a:rPr>
              <a:t>.</a:t>
            </a:r>
          </a:p>
          <a:p>
            <a:pPr eaLnBrk="1" fontAlgn="auto" hangingPunct="1">
              <a:spcAft>
                <a:spcPts val="0"/>
              </a:spcAft>
              <a:defRPr/>
            </a:pPr>
            <a:r>
              <a:rPr lang="he-IL" b="1" dirty="0" smtClean="0">
                <a:latin typeface="David" panose="020E0502060401010101" pitchFamily="34" charset="-79"/>
                <a:cs typeface="David" panose="020E0502060401010101" pitchFamily="34" charset="-79"/>
              </a:rPr>
              <a:t>תפקיד אחר</a:t>
            </a:r>
            <a:r>
              <a:rPr lang="he-IL" dirty="0" smtClean="0">
                <a:latin typeface="David" panose="020E0502060401010101" pitchFamily="34" charset="-79"/>
                <a:cs typeface="David" panose="020E0502060401010101" pitchFamily="34" charset="-79"/>
              </a:rPr>
              <a:t> הוא לחנך לערכים</a:t>
            </a:r>
            <a:r>
              <a:rPr lang="en-US" dirty="0" smtClean="0">
                <a:latin typeface="David" panose="020E0502060401010101" pitchFamily="34" charset="-79"/>
                <a:cs typeface="David" panose="020E0502060401010101" pitchFamily="34" charset="-79"/>
              </a:rPr>
              <a:t>.</a:t>
            </a:r>
          </a:p>
          <a:p>
            <a:pPr eaLnBrk="1" fontAlgn="auto" hangingPunct="1">
              <a:spcAft>
                <a:spcPts val="0"/>
              </a:spcAft>
              <a:defRPr/>
            </a:pPr>
            <a:r>
              <a:rPr lang="he-IL" b="1" dirty="0" smtClean="0">
                <a:latin typeface="David" panose="020E0502060401010101" pitchFamily="34" charset="-79"/>
                <a:cs typeface="David" panose="020E0502060401010101" pitchFamily="34" charset="-79"/>
              </a:rPr>
              <a:t>תפקיד  נוסף</a:t>
            </a:r>
            <a:r>
              <a:rPr lang="he-IL" dirty="0" smtClean="0">
                <a:latin typeface="David" panose="020E0502060401010101" pitchFamily="34" charset="-79"/>
                <a:cs typeface="David" panose="020E0502060401010101" pitchFamily="34" charset="-79"/>
              </a:rPr>
              <a:t> הוא להקנות כלים לחיים</a:t>
            </a:r>
            <a:r>
              <a:rPr lang="en-US" dirty="0" smtClean="0">
                <a:latin typeface="David" panose="020E0502060401010101" pitchFamily="34" charset="-79"/>
                <a:cs typeface="David" panose="020E0502060401010101" pitchFamily="34" charset="-79"/>
              </a:rPr>
              <a:t>.</a:t>
            </a:r>
            <a:endParaRPr lang="he-IL" dirty="0" smtClean="0">
              <a:latin typeface="David" panose="020E0502060401010101" pitchFamily="34" charset="-79"/>
              <a:cs typeface="David" panose="020E0502060401010101" pitchFamily="34" charset="-79"/>
            </a:endParaRPr>
          </a:p>
          <a:p>
            <a:pPr eaLnBrk="1" fontAlgn="auto" hangingPunct="1">
              <a:spcAft>
                <a:spcPts val="0"/>
              </a:spcAft>
              <a:defRPr/>
            </a:pPr>
            <a:endParaRPr lang="he-IL" dirty="0">
              <a:latin typeface="David" panose="020E0502060401010101" pitchFamily="34" charset="-79"/>
              <a:cs typeface="David" panose="020E0502060401010101" pitchFamily="34" charset="-79"/>
            </a:endParaRPr>
          </a:p>
          <a:p>
            <a:pPr eaLnBrk="1" hangingPunct="1">
              <a:defRPr/>
            </a:pPr>
            <a:r>
              <a:rPr lang="he-IL" altLang="he-IL" b="1" dirty="0" smtClean="0">
                <a:latin typeface="David" panose="020E0502060401010101" pitchFamily="34" charset="-79"/>
                <a:cs typeface="David" panose="020E0502060401010101" pitchFamily="34" charset="-79"/>
              </a:rPr>
              <a:t>ראשית </a:t>
            </a:r>
            <a:r>
              <a:rPr lang="he-IL" altLang="he-IL" dirty="0" smtClean="0">
                <a:latin typeface="David" panose="020E0502060401010101" pitchFamily="34" charset="-79"/>
                <a:cs typeface="David" panose="020E0502060401010101" pitchFamily="34" charset="-79"/>
              </a:rPr>
              <a:t>בביה"ס רוכש התלמיד השכלה.</a:t>
            </a:r>
          </a:p>
          <a:p>
            <a:pPr eaLnBrk="1" hangingPunct="1">
              <a:defRPr/>
            </a:pPr>
            <a:r>
              <a:rPr lang="he-IL" altLang="he-IL" b="1" dirty="0" smtClean="0">
                <a:latin typeface="David" panose="020E0502060401010101" pitchFamily="34" charset="-79"/>
                <a:cs typeface="David" panose="020E0502060401010101" pitchFamily="34" charset="-79"/>
              </a:rPr>
              <a:t>בנוסף </a:t>
            </a:r>
            <a:r>
              <a:rPr lang="he-IL" altLang="he-IL" dirty="0" smtClean="0">
                <a:latin typeface="David" panose="020E0502060401010101" pitchFamily="34" charset="-79"/>
                <a:cs typeface="David" panose="020E0502060401010101" pitchFamily="34" charset="-79"/>
              </a:rPr>
              <a:t>ביה"ס מקנה לתלמידים ערכים. </a:t>
            </a:r>
          </a:p>
          <a:p>
            <a:pPr eaLnBrk="1" hangingPunct="1">
              <a:defRPr/>
            </a:pPr>
            <a:r>
              <a:rPr lang="he-IL" altLang="he-IL" b="1" dirty="0" smtClean="0">
                <a:latin typeface="David" panose="020E0502060401010101" pitchFamily="34" charset="-79"/>
                <a:cs typeface="David" panose="020E0502060401010101" pitchFamily="34" charset="-79"/>
              </a:rPr>
              <a:t>כמו כן </a:t>
            </a:r>
            <a:r>
              <a:rPr lang="he-IL" altLang="he-IL" dirty="0" smtClean="0">
                <a:latin typeface="David" panose="020E0502060401010101" pitchFamily="34" charset="-79"/>
                <a:cs typeface="David" panose="020E0502060401010101" pitchFamily="34" charset="-79"/>
              </a:rPr>
              <a:t>בביה"ס מקבלים כלים לחיים.</a:t>
            </a:r>
          </a:p>
          <a:p>
            <a:pPr eaLnBrk="1" fontAlgn="auto" hangingPunct="1">
              <a:spcAft>
                <a:spcPts val="0"/>
              </a:spcAft>
              <a:defRPr/>
            </a:pPr>
            <a:endParaRPr lang="en-US" dirty="0" smtClean="0">
              <a:latin typeface="David" panose="020E0502060401010101" pitchFamily="34" charset="-79"/>
              <a:cs typeface="David" panose="020E0502060401010101" pitchFamily="34" charset="-79"/>
            </a:endParaRPr>
          </a:p>
          <a:p>
            <a:pPr eaLnBrk="1" fontAlgn="auto" hangingPunct="1">
              <a:spcAft>
                <a:spcPts val="0"/>
              </a:spcAft>
              <a:defRPr/>
            </a:pPr>
            <a:r>
              <a:rPr lang="he-IL" b="1" dirty="0" smtClean="0">
                <a:latin typeface="David" panose="020E0502060401010101" pitchFamily="34" charset="-79"/>
                <a:cs typeface="David" panose="020E0502060401010101" pitchFamily="34" charset="-79"/>
              </a:rPr>
              <a:t> </a:t>
            </a:r>
            <a:endParaRPr lang="en-US" dirty="0" smtClean="0">
              <a:latin typeface="David" panose="020E0502060401010101" pitchFamily="34" charset="-79"/>
              <a:cs typeface="David" panose="020E0502060401010101" pitchFamily="34" charset="-79"/>
            </a:endParaRPr>
          </a:p>
          <a:p>
            <a:pPr eaLnBrk="1" fontAlgn="auto" hangingPunct="1">
              <a:spcAft>
                <a:spcPts val="0"/>
              </a:spcAft>
              <a:defRPr/>
            </a:pPr>
            <a:endParaRPr lang="he-IL" dirty="0" smtClean="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כותרת 1"/>
          <p:cNvSpPr>
            <a:spLocks noGrp="1"/>
          </p:cNvSpPr>
          <p:nvPr>
            <p:ph type="ctrTitle"/>
          </p:nvPr>
        </p:nvSpPr>
        <p:spPr>
          <a:xfrm>
            <a:off x="1524000" y="1122363"/>
            <a:ext cx="9144000" cy="719137"/>
          </a:xfrm>
        </p:spPr>
        <p:txBody>
          <a:bodyPr/>
          <a:lstStyle/>
          <a:p>
            <a:r>
              <a:rPr lang="he-IL" altLang="he-IL" sz="2800" b="1" dirty="0" smtClean="0">
                <a:latin typeface="David" panose="020E0502060401010101" pitchFamily="34" charset="-79"/>
                <a:cs typeface="David" panose="020E0502060401010101" pitchFamily="34" charset="-79"/>
              </a:rPr>
              <a:t>שלב שישי</a:t>
            </a:r>
          </a:p>
        </p:txBody>
      </p:sp>
      <p:sp>
        <p:nvSpPr>
          <p:cNvPr id="7171" name="כותרת משנה 2"/>
          <p:cNvSpPr>
            <a:spLocks noGrp="1"/>
          </p:cNvSpPr>
          <p:nvPr>
            <p:ph type="subTitle" idx="1"/>
          </p:nvPr>
        </p:nvSpPr>
        <p:spPr>
          <a:xfrm>
            <a:off x="1524000" y="2279650"/>
            <a:ext cx="9144000" cy="2978150"/>
          </a:xfrm>
        </p:spPr>
        <p:txBody>
          <a:bodyPr/>
          <a:lstStyle/>
          <a:p>
            <a:r>
              <a:rPr lang="he-IL" altLang="he-IL" b="1" dirty="0" smtClean="0">
                <a:latin typeface="David" panose="020E0502060401010101" pitchFamily="34" charset="-79"/>
                <a:cs typeface="David" panose="020E0502060401010101" pitchFamily="34" charset="-79"/>
              </a:rPr>
              <a:t>כתוב הסבר לכל תומך.</a:t>
            </a:r>
          </a:p>
          <a:p>
            <a:r>
              <a:rPr lang="he-IL" altLang="he-IL" b="1" dirty="0" smtClean="0">
                <a:latin typeface="David" panose="020E0502060401010101" pitchFamily="34" charset="-79"/>
                <a:cs typeface="David" panose="020E0502060401010101" pitchFamily="34" charset="-79"/>
              </a:rPr>
              <a:t>אם יש צורך הוסף גם דוגמה.</a:t>
            </a:r>
          </a:p>
          <a:p>
            <a:endParaRPr lang="he-IL" altLang="he-IL" b="1" dirty="0" smtClean="0">
              <a:latin typeface="David" panose="020E0502060401010101" pitchFamily="34" charset="-79"/>
              <a:cs typeface="David" panose="020E0502060401010101" pitchFamily="34" charset="-79"/>
            </a:endParaRPr>
          </a:p>
          <a:p>
            <a:pPr algn="r"/>
            <a:r>
              <a:rPr lang="he-IL" altLang="he-IL" dirty="0" smtClean="0">
                <a:latin typeface="David" panose="020E0502060401010101" pitchFamily="34" charset="-79"/>
                <a:cs typeface="David" panose="020E0502060401010101" pitchFamily="34" charset="-79"/>
              </a:rPr>
              <a:t>כדי לכתוב הסבר היעזר בשאלות: מה זאת אומרת...? כיצד זה בא לידי ביטוי?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rtlCol="1">
            <a:normAutofit/>
          </a:bodyPr>
          <a:lstStyle/>
          <a:p>
            <a:pPr marL="0" indent="0" eaLnBrk="1" fontAlgn="auto" hangingPunct="1">
              <a:spcAft>
                <a:spcPts val="0"/>
              </a:spcAft>
              <a:buFont typeface="Arial" panose="020B0604020202020204" pitchFamily="34" charset="0"/>
              <a:buNone/>
              <a:defRPr/>
            </a:pPr>
            <a:r>
              <a:rPr lang="he-IL" b="1" u="sng" dirty="0" smtClean="0">
                <a:latin typeface="David" panose="020E0502060401010101" pitchFamily="34" charset="-79"/>
                <a:cs typeface="David" panose="020E0502060401010101" pitchFamily="34" charset="-79"/>
              </a:rPr>
              <a:t>תפקיד אחד הוא להקנות השכלה</a:t>
            </a:r>
            <a:r>
              <a:rPr lang="en-US" b="1" dirty="0" smtClean="0">
                <a:latin typeface="David" panose="020E0502060401010101" pitchFamily="34" charset="-79"/>
                <a:cs typeface="David" panose="020E0502060401010101" pitchFamily="34" charset="-79"/>
              </a:rPr>
              <a:t>.</a:t>
            </a:r>
            <a:r>
              <a:rPr lang="he-IL" b="1" dirty="0" smtClean="0">
                <a:latin typeface="David" panose="020E0502060401010101" pitchFamily="34" charset="-79"/>
                <a:cs typeface="David" panose="020E0502060401010101" pitchFamily="34" charset="-79"/>
              </a:rPr>
              <a:t> - </a:t>
            </a:r>
            <a:r>
              <a:rPr lang="he-IL" dirty="0" smtClean="0">
                <a:latin typeface="David" panose="020E0502060401010101" pitchFamily="34" charset="-79"/>
                <a:cs typeface="David" panose="020E0502060401010101" pitchFamily="34" charset="-79"/>
              </a:rPr>
              <a:t>איך ביה"ס מקנה השכלה?</a:t>
            </a:r>
            <a:endParaRPr lang="en-US" dirty="0" smtClean="0">
              <a:latin typeface="David" panose="020E0502060401010101" pitchFamily="34" charset="-79"/>
              <a:cs typeface="David" panose="020E0502060401010101" pitchFamily="34" charset="-79"/>
            </a:endParaRPr>
          </a:p>
          <a:p>
            <a:pPr marL="0" indent="0" eaLnBrk="1" fontAlgn="auto" hangingPunct="1">
              <a:spcAft>
                <a:spcPts val="0"/>
              </a:spcAft>
              <a:buFont typeface="Arial" panose="020B0604020202020204" pitchFamily="34" charset="0"/>
              <a:buNone/>
              <a:defRPr/>
            </a:pPr>
            <a:endParaRPr lang="he-IL" dirty="0" smtClean="0">
              <a:latin typeface="David" panose="020E0502060401010101" pitchFamily="34" charset="-79"/>
              <a:cs typeface="David" panose="020E0502060401010101" pitchFamily="34" charset="-79"/>
            </a:endParaRPr>
          </a:p>
          <a:p>
            <a:pPr marL="0" indent="0" eaLnBrk="1" fontAlgn="auto" hangingPunct="1">
              <a:lnSpc>
                <a:spcPct val="150000"/>
              </a:lnSpc>
              <a:spcAft>
                <a:spcPts val="0"/>
              </a:spcAft>
              <a:buFont typeface="Arial" panose="020B0604020202020204" pitchFamily="34" charset="0"/>
              <a:buNone/>
              <a:defRPr/>
            </a:pPr>
            <a:r>
              <a:rPr lang="he-IL" dirty="0" smtClean="0">
                <a:latin typeface="David" panose="020E0502060401010101" pitchFamily="34" charset="-79"/>
                <a:cs typeface="David" panose="020E0502060401010101" pitchFamily="34" charset="-79"/>
              </a:rPr>
              <a:t>בבית הספר לומדים התלמידים </a:t>
            </a:r>
            <a:r>
              <a:rPr lang="he-IL" b="1" dirty="0" smtClean="0">
                <a:latin typeface="David" panose="020E0502060401010101" pitchFamily="34" charset="-79"/>
                <a:cs typeface="David" panose="020E0502060401010101" pitchFamily="34" charset="-79"/>
              </a:rPr>
              <a:t>מקצועות</a:t>
            </a:r>
            <a:r>
              <a:rPr lang="he-IL" dirty="0" smtClean="0">
                <a:latin typeface="David" panose="020E0502060401010101" pitchFamily="34" charset="-79"/>
                <a:cs typeface="David" panose="020E0502060401010101" pitchFamily="34" charset="-79"/>
              </a:rPr>
              <a:t> מגוונים. בכל </a:t>
            </a:r>
            <a:r>
              <a:rPr lang="he-IL" b="1" dirty="0" smtClean="0">
                <a:latin typeface="David" panose="020E0502060401010101" pitchFamily="34" charset="-79"/>
                <a:cs typeface="David" panose="020E0502060401010101" pitchFamily="34" charset="-79"/>
              </a:rPr>
              <a:t>מקצוע </a:t>
            </a:r>
            <a:r>
              <a:rPr lang="he-IL" dirty="0" smtClean="0">
                <a:latin typeface="David" panose="020E0502060401010101" pitchFamily="34" charset="-79"/>
                <a:cs typeface="David" panose="020E0502060401010101" pitchFamily="34" charset="-79"/>
              </a:rPr>
              <a:t>רוכש התלמיד ידע חדש ומרחיב את ידיעותיו. במדעים </a:t>
            </a:r>
            <a:r>
              <a:rPr lang="he-IL" b="1" dirty="0" smtClean="0">
                <a:latin typeface="David" panose="020E0502060401010101" pitchFamily="34" charset="-79"/>
                <a:cs typeface="David" panose="020E0502060401010101" pitchFamily="34" charset="-79"/>
              </a:rPr>
              <a:t>למשל</a:t>
            </a:r>
            <a:r>
              <a:rPr lang="he-IL" dirty="0" smtClean="0">
                <a:latin typeface="David" panose="020E0502060401010101" pitchFamily="34" charset="-79"/>
                <a:cs typeface="David" panose="020E0502060401010101" pitchFamily="34" charset="-79"/>
              </a:rPr>
              <a:t> לומד התלמיד על תכונות של חומרים בטבע, ובהבעה לומד התלמיד לכתוב נכון ולהבין את הנקרא</a:t>
            </a:r>
            <a:r>
              <a:rPr lang="en-US" dirty="0" smtClean="0">
                <a:latin typeface="David" panose="020E0502060401010101" pitchFamily="34" charset="-79"/>
                <a:cs typeface="David" panose="020E0502060401010101" pitchFamily="34" charset="-79"/>
              </a:rPr>
              <a:t>.</a:t>
            </a:r>
          </a:p>
          <a:p>
            <a:pPr eaLnBrk="1" fontAlgn="auto" hangingPunct="1">
              <a:lnSpc>
                <a:spcPct val="150000"/>
              </a:lnSpc>
              <a:spcAft>
                <a:spcPts val="0"/>
              </a:spcAft>
              <a:defRPr/>
            </a:pPr>
            <a:endParaRPr lang="he-IL" dirty="0" smtClean="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מציין מיקום תוכן 2"/>
          <p:cNvSpPr>
            <a:spLocks noGrp="1"/>
          </p:cNvSpPr>
          <p:nvPr>
            <p:ph idx="1"/>
          </p:nvPr>
        </p:nvSpPr>
        <p:spPr>
          <a:xfrm>
            <a:off x="890588" y="765175"/>
            <a:ext cx="10515600" cy="4351338"/>
          </a:xfrm>
        </p:spPr>
        <p:txBody>
          <a:bodyPr/>
          <a:lstStyle/>
          <a:p>
            <a:pPr eaLnBrk="1" hangingPunct="1"/>
            <a:r>
              <a:rPr lang="he-IL" altLang="he-IL" b="1" u="sng" dirty="0" smtClean="0">
                <a:latin typeface="David" panose="020E0502060401010101" pitchFamily="34" charset="-79"/>
                <a:cs typeface="David" panose="020E0502060401010101" pitchFamily="34" charset="-79"/>
              </a:rPr>
              <a:t>תפקיד אחר הוא לחנך לערכים</a:t>
            </a:r>
            <a:r>
              <a:rPr lang="he-IL" altLang="he-IL" b="1" dirty="0" smtClean="0">
                <a:latin typeface="David" panose="020E0502060401010101" pitchFamily="34" charset="-79"/>
                <a:cs typeface="David" panose="020E0502060401010101" pitchFamily="34" charset="-79"/>
              </a:rPr>
              <a:t>.   –  </a:t>
            </a:r>
            <a:r>
              <a:rPr lang="he-IL" altLang="he-IL" dirty="0" smtClean="0">
                <a:latin typeface="David" panose="020E0502060401010101" pitchFamily="34" charset="-79"/>
                <a:cs typeface="David" panose="020E0502060401010101" pitchFamily="34" charset="-79"/>
              </a:rPr>
              <a:t>איך ביה"ס מחנך לערכים?</a:t>
            </a:r>
            <a:endParaRPr lang="en-US" altLang="he-IL" dirty="0" smtClean="0">
              <a:latin typeface="David" panose="020E0502060401010101" pitchFamily="34" charset="-79"/>
              <a:cs typeface="David" panose="020E0502060401010101" pitchFamily="34" charset="-79"/>
            </a:endParaRPr>
          </a:p>
          <a:p>
            <a:pPr eaLnBrk="1" hangingPunct="1"/>
            <a:endParaRPr lang="he-IL" altLang="he-IL" dirty="0" smtClean="0">
              <a:latin typeface="David" panose="020E0502060401010101" pitchFamily="34" charset="-79"/>
              <a:cs typeface="David" panose="020E0502060401010101" pitchFamily="34" charset="-79"/>
            </a:endParaRPr>
          </a:p>
        </p:txBody>
      </p:sp>
      <p:sp>
        <p:nvSpPr>
          <p:cNvPr id="9219" name="מלבן 3"/>
          <p:cNvSpPr>
            <a:spLocks noChangeArrowheads="1"/>
          </p:cNvSpPr>
          <p:nvPr/>
        </p:nvSpPr>
        <p:spPr bwMode="auto">
          <a:xfrm>
            <a:off x="357188" y="1512888"/>
            <a:ext cx="110490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742950" indent="-285750" algn="r" rtl="1">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143000" indent="-228600" algn="r" rtl="1">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1600200" indent="-228600" algn="r" rtl="1">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057400" indent="-228600" algn="r" rtl="1">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eaLnBrk="1" hangingPunct="1">
              <a:lnSpc>
                <a:spcPct val="150000"/>
              </a:lnSpc>
              <a:spcBef>
                <a:spcPct val="0"/>
              </a:spcBef>
              <a:buFontTx/>
              <a:buNone/>
            </a:pPr>
            <a:r>
              <a:rPr lang="he-IL" altLang="he-IL" dirty="0">
                <a:latin typeface="David" panose="020E0502060401010101" pitchFamily="34" charset="-79"/>
                <a:cs typeface="David" panose="020E0502060401010101" pitchFamily="34" charset="-79"/>
              </a:rPr>
              <a:t>בשיעורי חינוך אנו לומדים </a:t>
            </a:r>
            <a:r>
              <a:rPr lang="he-IL" altLang="he-IL" smtClean="0">
                <a:latin typeface="David" panose="020E0502060401010101" pitchFamily="34" charset="-79"/>
                <a:cs typeface="David" panose="020E0502060401010101" pitchFamily="34" charset="-79"/>
              </a:rPr>
              <a:t>להכיר ולכבד </a:t>
            </a:r>
            <a:r>
              <a:rPr lang="he-IL" altLang="he-IL" dirty="0" smtClean="0">
                <a:latin typeface="David" panose="020E0502060401010101" pitchFamily="34" charset="-79"/>
                <a:cs typeface="David" panose="020E0502060401010101" pitchFamily="34" charset="-79"/>
              </a:rPr>
              <a:t>את המשמעות של ימים </a:t>
            </a:r>
            <a:r>
              <a:rPr lang="he-IL" altLang="he-IL" dirty="0">
                <a:latin typeface="David" panose="020E0502060401010101" pitchFamily="34" charset="-79"/>
                <a:cs typeface="David" panose="020E0502060401010101" pitchFamily="34" charset="-79"/>
              </a:rPr>
              <a:t>מיוחדים בשנה, </a:t>
            </a:r>
            <a:r>
              <a:rPr lang="he-IL" altLang="he-IL" b="1" dirty="0">
                <a:latin typeface="David" panose="020E0502060401010101" pitchFamily="34" charset="-79"/>
                <a:cs typeface="David" panose="020E0502060401010101" pitchFamily="34" charset="-79"/>
              </a:rPr>
              <a:t>כמו</a:t>
            </a:r>
            <a:r>
              <a:rPr lang="he-IL" altLang="he-IL" dirty="0">
                <a:latin typeface="David" panose="020E0502060401010101" pitchFamily="34" charset="-79"/>
                <a:cs typeface="David" panose="020E0502060401010101" pitchFamily="34" charset="-79"/>
              </a:rPr>
              <a:t> יום הזיכרון לרצח רבין, יום השואה והגבורה, יום הזיכרון לחללי צה"ל, יום העצמאות ועוד. </a:t>
            </a:r>
            <a:r>
              <a:rPr lang="he-IL" altLang="he-IL" dirty="0" smtClean="0">
                <a:latin typeface="David" panose="020E0502060401010101" pitchFamily="34" charset="-79"/>
                <a:cs typeface="David" panose="020E0502060401010101" pitchFamily="34" charset="-79"/>
              </a:rPr>
              <a:t>בכתה ז' אנו עוסקים בשורשים שלנו ולומדים להכיר את המסורת שלנו, את ההיסטוריה המשפחתית שקשורה לאירועים שקרו לעם היהודי.  בביה"ס </a:t>
            </a:r>
            <a:r>
              <a:rPr lang="he-IL" altLang="he-IL" dirty="0">
                <a:latin typeface="David" panose="020E0502060401010101" pitchFamily="34" charset="-79"/>
                <a:cs typeface="David" panose="020E0502060401010101" pitchFamily="34" charset="-79"/>
              </a:rPr>
              <a:t>ניתנת לנו </a:t>
            </a:r>
            <a:r>
              <a:rPr lang="he-IL" altLang="he-IL" b="1" dirty="0">
                <a:latin typeface="David" panose="020E0502060401010101" pitchFamily="34" charset="-79"/>
                <a:cs typeface="David" panose="020E0502060401010101" pitchFamily="34" charset="-79"/>
              </a:rPr>
              <a:t>גם </a:t>
            </a:r>
            <a:r>
              <a:rPr lang="he-IL" altLang="he-IL" dirty="0">
                <a:latin typeface="David" panose="020E0502060401010101" pitchFamily="34" charset="-79"/>
                <a:cs typeface="David" panose="020E0502060401010101" pitchFamily="34" charset="-79"/>
              </a:rPr>
              <a:t>האפשרות להיות מעורבים ולהשפיע </a:t>
            </a:r>
            <a:r>
              <a:rPr lang="he-IL" altLang="he-IL" dirty="0" smtClean="0">
                <a:latin typeface="David" panose="020E0502060401010101" pitchFamily="34" charset="-79"/>
                <a:cs typeface="David" panose="020E0502060401010101" pitchFamily="34" charset="-79"/>
              </a:rPr>
              <a:t>במסגרת </a:t>
            </a:r>
            <a:r>
              <a:rPr lang="he-IL" altLang="he-IL" dirty="0">
                <a:latin typeface="David" panose="020E0502060401010101" pitchFamily="34" charset="-79"/>
                <a:cs typeface="David" panose="020E0502060401010101" pitchFamily="34" charset="-79"/>
              </a:rPr>
              <a:t>מועצת התלמידים. </a:t>
            </a:r>
            <a:r>
              <a:rPr lang="he-IL" altLang="he-IL" b="1" dirty="0">
                <a:latin typeface="David" panose="020E0502060401010101" pitchFamily="34" charset="-79"/>
                <a:cs typeface="David" panose="020E0502060401010101" pitchFamily="34" charset="-79"/>
              </a:rPr>
              <a:t>כך </a:t>
            </a:r>
            <a:r>
              <a:rPr lang="he-IL" altLang="he-IL" dirty="0">
                <a:latin typeface="David" panose="020E0502060401010101" pitchFamily="34" charset="-79"/>
                <a:cs typeface="David" panose="020E0502060401010101" pitchFamily="34" charset="-79"/>
              </a:rPr>
              <a:t>אנו לומדים להיות אזרחים אכפתיים ומעורבים</a:t>
            </a:r>
            <a:r>
              <a:rPr lang="en-US" altLang="he-IL" dirty="0">
                <a:latin typeface="David" panose="020E0502060401010101" pitchFamily="34" charset="-79"/>
                <a:cs typeface="David" panose="020E0502060401010101" pitchFamily="34" charset="-79"/>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כותרת 1"/>
          <p:cNvSpPr>
            <a:spLocks noGrp="1"/>
          </p:cNvSpPr>
          <p:nvPr>
            <p:ph type="title"/>
          </p:nvPr>
        </p:nvSpPr>
        <p:spPr>
          <a:xfrm>
            <a:off x="838200" y="1123950"/>
            <a:ext cx="10515600" cy="701675"/>
          </a:xfrm>
        </p:spPr>
        <p:txBody>
          <a:bodyPr/>
          <a:lstStyle/>
          <a:p>
            <a:pPr algn="ctr" eaLnBrk="1" hangingPunct="1"/>
            <a:r>
              <a:rPr lang="he-IL" altLang="he-IL" sz="2800" b="1" u="sng" dirty="0" smtClean="0">
                <a:latin typeface="David" panose="020E0502060401010101" pitchFamily="34" charset="-79"/>
                <a:cs typeface="David" panose="020E0502060401010101" pitchFamily="34" charset="-79"/>
              </a:rPr>
              <a:t>תפקיד  נוסף הוא להקנות כלים לחיים</a:t>
            </a:r>
            <a:r>
              <a:rPr lang="en-US" altLang="he-IL" sz="2800" b="1" dirty="0" smtClean="0">
                <a:latin typeface="David" panose="020E0502060401010101" pitchFamily="34" charset="-79"/>
                <a:cs typeface="David" panose="020E0502060401010101" pitchFamily="34" charset="-79"/>
              </a:rPr>
              <a:t>. </a:t>
            </a:r>
            <a:r>
              <a:rPr lang="he-IL" altLang="he-IL" sz="2800" b="1" dirty="0" smtClean="0">
                <a:latin typeface="David" panose="020E0502060401010101" pitchFamily="34" charset="-79"/>
                <a:cs typeface="David" panose="020E0502060401010101" pitchFamily="34" charset="-79"/>
              </a:rPr>
              <a:t>  –   </a:t>
            </a:r>
            <a:r>
              <a:rPr lang="he-IL" altLang="he-IL" sz="2800" dirty="0" smtClean="0">
                <a:latin typeface="David" panose="020E0502060401010101" pitchFamily="34" charset="-79"/>
                <a:cs typeface="David" panose="020E0502060401010101" pitchFamily="34" charset="-79"/>
              </a:rPr>
              <a:t>איך ביה"ס מקנה כלים לחיים?</a:t>
            </a:r>
            <a:r>
              <a:rPr lang="he-IL" altLang="he-IL" dirty="0" smtClean="0">
                <a:latin typeface="David" panose="020E0502060401010101" pitchFamily="34" charset="-79"/>
                <a:cs typeface="David" panose="020E0502060401010101" pitchFamily="34" charset="-79"/>
              </a:rPr>
              <a:t/>
            </a:r>
            <a:br>
              <a:rPr lang="he-IL" altLang="he-IL" dirty="0" smtClean="0">
                <a:latin typeface="David" panose="020E0502060401010101" pitchFamily="34" charset="-79"/>
                <a:cs typeface="David" panose="020E0502060401010101" pitchFamily="34" charset="-79"/>
              </a:rPr>
            </a:br>
            <a:r>
              <a:rPr lang="en-US" altLang="he-IL" dirty="0" smtClean="0">
                <a:latin typeface="David" panose="020E0502060401010101" pitchFamily="34" charset="-79"/>
                <a:cs typeface="David" panose="020E0502060401010101" pitchFamily="34" charset="-79"/>
              </a:rPr>
              <a:t/>
            </a:r>
            <a:br>
              <a:rPr lang="en-US" altLang="he-IL" dirty="0" smtClean="0">
                <a:latin typeface="David" panose="020E0502060401010101" pitchFamily="34" charset="-79"/>
                <a:cs typeface="David" panose="020E0502060401010101" pitchFamily="34" charset="-79"/>
              </a:rPr>
            </a:br>
            <a:endParaRPr lang="he-IL" altLang="he-IL" dirty="0" smtClean="0">
              <a:latin typeface="David" panose="020E0502060401010101" pitchFamily="34" charset="-79"/>
              <a:cs typeface="David" panose="020E0502060401010101" pitchFamily="34" charset="-79"/>
            </a:endParaRPr>
          </a:p>
        </p:txBody>
      </p:sp>
      <p:sp>
        <p:nvSpPr>
          <p:cNvPr id="10243" name="מציין מיקום תוכן 2"/>
          <p:cNvSpPr>
            <a:spLocks noGrp="1"/>
          </p:cNvSpPr>
          <p:nvPr>
            <p:ph idx="1"/>
          </p:nvPr>
        </p:nvSpPr>
        <p:spPr/>
        <p:txBody>
          <a:bodyPr/>
          <a:lstStyle/>
          <a:p>
            <a:pPr marL="0" indent="0" eaLnBrk="1" hangingPunct="1">
              <a:lnSpc>
                <a:spcPct val="150000"/>
              </a:lnSpc>
              <a:buFont typeface="Arial" panose="020B0604020202020204" pitchFamily="34" charset="0"/>
              <a:buNone/>
            </a:pPr>
            <a:r>
              <a:rPr lang="he-IL" altLang="he-IL" b="1" dirty="0" smtClean="0">
                <a:latin typeface="David" panose="020E0502060401010101" pitchFamily="34" charset="-79"/>
                <a:cs typeface="David" panose="020E0502060401010101" pitchFamily="34" charset="-79"/>
              </a:rPr>
              <a:t>כאשר </a:t>
            </a:r>
            <a:r>
              <a:rPr lang="he-IL" altLang="he-IL" dirty="0" smtClean="0">
                <a:latin typeface="David" panose="020E0502060401010101" pitchFamily="34" charset="-79"/>
                <a:cs typeface="David" panose="020E0502060401010101" pitchFamily="34" charset="-79"/>
              </a:rPr>
              <a:t>התלמיד נדרש לתכנן את הזמן הפנוי כדי לעמוד במשימות, הוא לומד לעמוד </a:t>
            </a:r>
            <a:r>
              <a:rPr lang="he-IL" altLang="he-IL" dirty="0" err="1" smtClean="0">
                <a:latin typeface="David" panose="020E0502060401010101" pitchFamily="34" charset="-79"/>
                <a:cs typeface="David" panose="020E0502060401010101" pitchFamily="34" charset="-79"/>
              </a:rPr>
              <a:t>בלו"ז</a:t>
            </a:r>
            <a:r>
              <a:rPr lang="he-IL" altLang="he-IL" dirty="0" smtClean="0">
                <a:latin typeface="David" panose="020E0502060401010101" pitchFamily="34" charset="-79"/>
                <a:cs typeface="David" panose="020E0502060401010101" pitchFamily="34" charset="-79"/>
              </a:rPr>
              <a:t>. </a:t>
            </a:r>
            <a:r>
              <a:rPr lang="he-IL" altLang="he-IL" b="1" dirty="0" smtClean="0">
                <a:latin typeface="David" panose="020E0502060401010101" pitchFamily="34" charset="-79"/>
                <a:cs typeface="David" panose="020E0502060401010101" pitchFamily="34" charset="-79"/>
              </a:rPr>
              <a:t>בנוסף</a:t>
            </a:r>
            <a:r>
              <a:rPr lang="he-IL" altLang="he-IL" dirty="0" smtClean="0">
                <a:latin typeface="David" panose="020E0502060401010101" pitchFamily="34" charset="-79"/>
                <a:cs typeface="David" panose="020E0502060401010101" pitchFamily="34" charset="-79"/>
              </a:rPr>
              <a:t>, כאשר עליו להגיע מסודר, מאורגן ובזמן  הוא לומד להיות אחראי. הוא </a:t>
            </a:r>
            <a:r>
              <a:rPr lang="he-IL" altLang="he-IL" b="1" dirty="0" smtClean="0">
                <a:latin typeface="David" panose="020E0502060401010101" pitchFamily="34" charset="-79"/>
                <a:cs typeface="David" panose="020E0502060401010101" pitchFamily="34" charset="-79"/>
              </a:rPr>
              <a:t>גם</a:t>
            </a:r>
            <a:r>
              <a:rPr lang="he-IL" altLang="he-IL" dirty="0" smtClean="0">
                <a:latin typeface="David" panose="020E0502060401010101" pitchFamily="34" charset="-79"/>
                <a:cs typeface="David" panose="020E0502060401010101" pitchFamily="34" charset="-79"/>
              </a:rPr>
              <a:t>  לומד להסתדר עם סוגים שונים של אנשים, מורים או תלמידים. </a:t>
            </a:r>
            <a:r>
              <a:rPr lang="he-IL" altLang="he-IL" b="1" dirty="0" smtClean="0">
                <a:latin typeface="David" panose="020E0502060401010101" pitchFamily="34" charset="-79"/>
                <a:cs typeface="David" panose="020E0502060401010101" pitchFamily="34" charset="-79"/>
              </a:rPr>
              <a:t>את כל אלה </a:t>
            </a:r>
            <a:r>
              <a:rPr lang="he-IL" altLang="he-IL" dirty="0" smtClean="0">
                <a:latin typeface="David" panose="020E0502060401010101" pitchFamily="34" charset="-79"/>
                <a:cs typeface="David" panose="020E0502060401010101" pitchFamily="34" charset="-79"/>
              </a:rPr>
              <a:t>יצטרך  בחייו הבוגרים</a:t>
            </a:r>
            <a:r>
              <a:rPr lang="en-US" altLang="he-IL" dirty="0" smtClean="0">
                <a:latin typeface="David" panose="020E0502060401010101" pitchFamily="34" charset="-79"/>
                <a:cs typeface="David" panose="020E0502060401010101" pitchFamily="34" charset="-79"/>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25203</TotalTime>
  <Words>813</Words>
  <Application>Microsoft Office PowerPoint</Application>
  <PresentationFormat>מסך רחב</PresentationFormat>
  <Paragraphs>53</Paragraphs>
  <Slides>11</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11</vt:i4>
      </vt:variant>
    </vt:vector>
  </HeadingPairs>
  <TitlesOfParts>
    <vt:vector size="17" baseType="lpstr">
      <vt:lpstr>Arial</vt:lpstr>
      <vt:lpstr>Calibri</vt:lpstr>
      <vt:lpstr>Calibri Light</vt:lpstr>
      <vt:lpstr>David</vt:lpstr>
      <vt:lpstr>Times New Roman</vt:lpstr>
      <vt:lpstr>ערכת נושא Office</vt:lpstr>
      <vt:lpstr>כתיבת תשובה במבנה תקין בעזרת הבעה בשלבים </vt:lpstr>
      <vt:lpstr>   שלב שני: כתוב את הר"מ בהכללה (בלי פירוט, בלי דוגמאות) ועצור בנקודה.   הרעיון המרכזי = משפט מפתח המציג את המסר של הכותב לקורא: טענה, דעה, עובדה...  במקרה שלפנינו הכותב מציג דעה:  </vt:lpstr>
      <vt:lpstr>הפוך את הר"מ לשאלה בלב:  אילו תפקידים חשובים יש לבית הספר? מדוע ביה"ס חשוב לילדים?</vt:lpstr>
      <vt:lpstr>שלב רביעי: כתוב תומכים = תשובה לשאלה. </vt:lpstr>
      <vt:lpstr>שלב חמישי:   הוסף מילות קישור מתאימות ו/או מאזכרים כדי לשמור על רצף הגיוני ומבנה לכיד. </vt:lpstr>
      <vt:lpstr>שלב שישי</vt:lpstr>
      <vt:lpstr>מצגת של PowerPoint‏</vt:lpstr>
      <vt:lpstr>מצגת של PowerPoint‏</vt:lpstr>
      <vt:lpstr>תפקיד  נוסף הוא להקנות כלים לחיים.   –   איך ביה"ס מקנה כלים לחיים?  </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כתיבת תשובה במבנה תקין בעזרת הבעה בשלבים</dc:title>
  <dc:creator>Esti Bernstian</dc:creator>
  <cp:lastModifiedBy>Esti Bernstian</cp:lastModifiedBy>
  <cp:revision>41</cp:revision>
  <dcterms:created xsi:type="dcterms:W3CDTF">2024-06-04T04:06:32Z</dcterms:created>
  <dcterms:modified xsi:type="dcterms:W3CDTF">2025-10-17T03:17:19Z</dcterms:modified>
</cp:coreProperties>
</file>