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545488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4141988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803850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131417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1588561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390743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22176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866301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2998399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1304335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8B4483FD-DCFE-454B-A179-F18F7C4B6CC4}" type="datetimeFigureOut">
              <a:rPr lang="he-IL" smtClean="0"/>
              <a:t>כ"ה/תשרי/תשפ"ו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6DAD4137-FF62-4B3E-A8F3-69A2602FF1B8}" type="slidenum">
              <a:rPr lang="he-IL" smtClean="0"/>
              <a:t>‹#›</a:t>
            </a:fld>
            <a:endParaRPr lang="he-IL"/>
          </a:p>
        </p:txBody>
      </p:sp>
    </p:spTree>
    <p:extLst>
      <p:ext uri="{BB962C8B-B14F-4D97-AF65-F5344CB8AC3E}">
        <p14:creationId xmlns:p14="http://schemas.microsoft.com/office/powerpoint/2010/main" val="4056634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B4483FD-DCFE-454B-A179-F18F7C4B6CC4}" type="datetimeFigureOut">
              <a:rPr lang="he-IL" smtClean="0"/>
              <a:t>כ"ה/תשרי/תשפ"ו</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DAD4137-FF62-4B3E-A8F3-69A2602FF1B8}" type="slidenum">
              <a:rPr lang="he-IL" smtClean="0"/>
              <a:t>‹#›</a:t>
            </a:fld>
            <a:endParaRPr lang="he-IL"/>
          </a:p>
        </p:txBody>
      </p:sp>
    </p:spTree>
    <p:extLst>
      <p:ext uri="{BB962C8B-B14F-4D97-AF65-F5344CB8AC3E}">
        <p14:creationId xmlns:p14="http://schemas.microsoft.com/office/powerpoint/2010/main" val="955307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BC3FAE62-7635-434B-86A0-860316C5760E}"/>
              </a:ext>
            </a:extLst>
          </p:cNvPr>
          <p:cNvSpPr txBox="1"/>
          <p:nvPr/>
        </p:nvSpPr>
        <p:spPr>
          <a:xfrm>
            <a:off x="3048786" y="179033"/>
            <a:ext cx="6094428" cy="751168"/>
          </a:xfrm>
          <a:prstGeom prst="rect">
            <a:avLst/>
          </a:prstGeom>
          <a:solidFill>
            <a:schemeClr val="bg2">
              <a:lumMod val="75000"/>
            </a:schemeClr>
          </a:solidFill>
        </p:spPr>
        <p:txBody>
          <a:bodyPr wrap="square">
            <a:spAutoFit/>
          </a:bodyPr>
          <a:lstStyle/>
          <a:p>
            <a:pPr algn="r" rtl="1">
              <a:lnSpc>
                <a:spcPct val="105000"/>
              </a:lnSpc>
              <a:spcBef>
                <a:spcPts val="1600"/>
              </a:spcBef>
              <a:spcAft>
                <a:spcPts val="200"/>
              </a:spcAft>
            </a:pPr>
            <a:r>
              <a:rPr lang="he-IL" sz="2400" b="1" kern="0" cap="small" spc="20" baseline="-25000" dirty="0">
                <a:solidFill>
                  <a:srgbClr val="000000"/>
                </a:solidFill>
                <a:effectLst/>
                <a:latin typeface="Calibri Light" panose="020F0302020204030204" pitchFamily="34" charset="0"/>
                <a:ea typeface="Times New Roman" panose="02020603050405020304" pitchFamily="18" charset="0"/>
                <a:cs typeface="David" panose="020E0502060401010101" pitchFamily="34" charset="-79"/>
              </a:rPr>
              <a:t>הבעה בשלבים = כלי לכתיבה במבנה תקין – בית ספר לקוסמים</a:t>
            </a:r>
            <a:endParaRPr lang="en-US" sz="3600" b="1" kern="0" cap="all" spc="20" baseline="-250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459105" marR="852170" indent="-1905" algn="r" rtl="0">
              <a:lnSpc>
                <a:spcPct val="147000"/>
              </a:lnSpc>
              <a:spcAft>
                <a:spcPts val="85"/>
              </a:spcAft>
            </a:pPr>
            <a:r>
              <a:rPr lang="he-IL" sz="1800" b="1" strike="noStrike" dirty="0">
                <a:solidFill>
                  <a:srgbClr val="000000"/>
                </a:solidFill>
                <a:effectLst/>
                <a:latin typeface="David" panose="020E0502060401010101" pitchFamily="34" charset="-79"/>
                <a:ea typeface="David" panose="020E0502060401010101" pitchFamily="34" charset="-79"/>
                <a:cs typeface="David" panose="020E0502060401010101" pitchFamily="34" charset="-79"/>
              </a:rPr>
              <a:t> </a:t>
            </a:r>
            <a:endParaRPr lang="en-US" sz="1800" dirty="0">
              <a:solidFill>
                <a:srgbClr val="000000"/>
              </a:solidFill>
              <a:effectLst/>
              <a:latin typeface="David" panose="020E0502060401010101" pitchFamily="34" charset="-79"/>
              <a:ea typeface="David" panose="020E0502060401010101" pitchFamily="34" charset="-79"/>
              <a:cs typeface="David" panose="020E0502060401010101" pitchFamily="34" charset="-79"/>
            </a:endParaRPr>
          </a:p>
        </p:txBody>
      </p:sp>
      <p:sp>
        <p:nvSpPr>
          <p:cNvPr id="5" name="תיבת טקסט 4">
            <a:extLst>
              <a:ext uri="{FF2B5EF4-FFF2-40B4-BE49-F238E27FC236}">
                <a16:creationId xmlns:a16="http://schemas.microsoft.com/office/drawing/2014/main" id="{0AEDB533-6625-4388-8BD5-8108F182FA69}"/>
              </a:ext>
            </a:extLst>
          </p:cNvPr>
          <p:cNvSpPr txBox="1"/>
          <p:nvPr/>
        </p:nvSpPr>
        <p:spPr>
          <a:xfrm>
            <a:off x="923827" y="810953"/>
            <a:ext cx="10923309" cy="646331"/>
          </a:xfrm>
          <a:prstGeom prst="rect">
            <a:avLst/>
          </a:prstGeom>
          <a:solidFill>
            <a:schemeClr val="bg1"/>
          </a:solidFill>
        </p:spPr>
        <p:txBody>
          <a:bodyPr wrap="square">
            <a:spAutoFit/>
          </a:bodyPr>
          <a:lstStyle/>
          <a:p>
            <a:pPr algn="r"/>
            <a:r>
              <a:rPr lang="he-IL" sz="1800" b="1" dirty="0">
                <a:solidFill>
                  <a:srgbClr val="000000"/>
                </a:solidFill>
                <a:effectLst/>
                <a:ea typeface="David" panose="020E0502060401010101" pitchFamily="34" charset="-79"/>
                <a:cs typeface="David" panose="020E0502060401010101" pitchFamily="34" charset="-79"/>
              </a:rPr>
              <a:t>בעיר שלנו/בישוב שלנו נפתח בית ספר לקוסמים. החלטת לפנות לבית הספר כדי לבדוק האם כדאי לך להירשם? תאר את ביקורך בבית הספר וכתוב מה החלטת – האם תרצה  להירשם לבית הספר</a:t>
            </a:r>
            <a:endParaRPr lang="he-IL" dirty="0"/>
          </a:p>
        </p:txBody>
      </p:sp>
      <p:sp>
        <p:nvSpPr>
          <p:cNvPr id="7" name="תיבת טקסט 6">
            <a:extLst>
              <a:ext uri="{FF2B5EF4-FFF2-40B4-BE49-F238E27FC236}">
                <a16:creationId xmlns:a16="http://schemas.microsoft.com/office/drawing/2014/main" id="{237B3331-DEEA-42D4-9FE0-17544404E869}"/>
              </a:ext>
            </a:extLst>
          </p:cNvPr>
          <p:cNvSpPr txBox="1"/>
          <p:nvPr/>
        </p:nvSpPr>
        <p:spPr>
          <a:xfrm>
            <a:off x="5752708" y="1771494"/>
            <a:ext cx="6094428" cy="369332"/>
          </a:xfrm>
          <a:prstGeom prst="rect">
            <a:avLst/>
          </a:prstGeom>
          <a:noFill/>
        </p:spPr>
        <p:txBody>
          <a:bodyPr wrap="square">
            <a:spAutoFit/>
          </a:bodyPr>
          <a:lstStyle/>
          <a:p>
            <a:pPr marL="457200" algn="r" rtl="1"/>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הוראות הפעלה לכתיבת תשובה לשאלה: </a:t>
            </a:r>
            <a:endParaRPr lang="en-US" sz="1800" dirty="0">
              <a:effectLst/>
              <a:latin typeface="Times New Roman" panose="02020603050405020304" pitchFamily="18" charset="0"/>
              <a:ea typeface="Times New Roman" panose="02020603050405020304" pitchFamily="18" charset="0"/>
            </a:endParaRPr>
          </a:p>
        </p:txBody>
      </p:sp>
      <p:sp>
        <p:nvSpPr>
          <p:cNvPr id="9" name="תיבת טקסט 8">
            <a:extLst>
              <a:ext uri="{FF2B5EF4-FFF2-40B4-BE49-F238E27FC236}">
                <a16:creationId xmlns:a16="http://schemas.microsoft.com/office/drawing/2014/main" id="{74705D39-B576-41A2-8DFD-0ACAE0FB20A6}"/>
              </a:ext>
            </a:extLst>
          </p:cNvPr>
          <p:cNvSpPr txBox="1"/>
          <p:nvPr/>
        </p:nvSpPr>
        <p:spPr>
          <a:xfrm>
            <a:off x="3817856" y="2270370"/>
            <a:ext cx="8029280" cy="369332"/>
          </a:xfrm>
          <a:prstGeom prst="rect">
            <a:avLst/>
          </a:prstGeom>
          <a:noFill/>
        </p:spPr>
        <p:txBody>
          <a:bodyPr wrap="square">
            <a:spAutoFit/>
          </a:bodyPr>
          <a:lstStyle/>
          <a:p>
            <a:pPr algn="r"/>
            <a:r>
              <a:rPr lang="he-IL" sz="1800" b="1" u="sng" dirty="0">
                <a:solidFill>
                  <a:srgbClr val="FF0000"/>
                </a:solidFill>
                <a:effectLst/>
                <a:ea typeface="David" panose="020E0502060401010101" pitchFamily="34" charset="-79"/>
                <a:cs typeface="David" panose="020E0502060401010101" pitchFamily="34" charset="-79"/>
              </a:rPr>
              <a:t>1. שלב ראשון בכתיבת תשובה</a:t>
            </a:r>
            <a:r>
              <a:rPr lang="he-IL" sz="1800" b="1" u="sng" dirty="0">
                <a:solidFill>
                  <a:srgbClr val="000000"/>
                </a:solidFill>
                <a:effectLst/>
                <a:ea typeface="David" panose="020E0502060401010101" pitchFamily="34" charset="-79"/>
                <a:cs typeface="David" panose="020E0502060401010101" pitchFamily="34" charset="-79"/>
              </a:rPr>
              <a:t>:  כתוב פתיח המוביל את הרעיון המרכזי (ר"מ). </a:t>
            </a:r>
            <a:endParaRPr lang="he-IL" dirty="0"/>
          </a:p>
        </p:txBody>
      </p:sp>
      <p:sp>
        <p:nvSpPr>
          <p:cNvPr id="13" name="תיבת טקסט 12">
            <a:extLst>
              <a:ext uri="{FF2B5EF4-FFF2-40B4-BE49-F238E27FC236}">
                <a16:creationId xmlns:a16="http://schemas.microsoft.com/office/drawing/2014/main" id="{63DE482F-9A10-45AC-B628-DDAD76A15256}"/>
              </a:ext>
            </a:extLst>
          </p:cNvPr>
          <p:cNvSpPr txBox="1"/>
          <p:nvPr/>
        </p:nvSpPr>
        <p:spPr>
          <a:xfrm>
            <a:off x="-610384" y="2372692"/>
            <a:ext cx="6094428" cy="307777"/>
          </a:xfrm>
          <a:prstGeom prst="rect">
            <a:avLst/>
          </a:prstGeom>
          <a:noFill/>
        </p:spPr>
        <p:txBody>
          <a:bodyPr wrap="square">
            <a:spAutoFit/>
          </a:bodyPr>
          <a:lstStyle/>
          <a:p>
            <a:pPr marL="457200" algn="r" rtl="1"/>
            <a:r>
              <a:rPr lang="he-IL" sz="14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(לא לכל תשובה יש צורך בפתיח.)</a:t>
            </a:r>
            <a:endParaRPr lang="en-US" sz="1400" dirty="0">
              <a:effectLst/>
              <a:latin typeface="Times New Roman" panose="02020603050405020304" pitchFamily="18" charset="0"/>
              <a:ea typeface="Times New Roman" panose="02020603050405020304" pitchFamily="18" charset="0"/>
            </a:endParaRPr>
          </a:p>
        </p:txBody>
      </p:sp>
      <p:sp>
        <p:nvSpPr>
          <p:cNvPr id="15" name="תיבת טקסט 14">
            <a:extLst>
              <a:ext uri="{FF2B5EF4-FFF2-40B4-BE49-F238E27FC236}">
                <a16:creationId xmlns:a16="http://schemas.microsoft.com/office/drawing/2014/main" id="{AFF39590-A856-4EF7-9699-88F9AE7E4406}"/>
              </a:ext>
            </a:extLst>
          </p:cNvPr>
          <p:cNvSpPr txBox="1"/>
          <p:nvPr/>
        </p:nvSpPr>
        <p:spPr>
          <a:xfrm>
            <a:off x="5328501" y="2824971"/>
            <a:ext cx="6207550" cy="1339597"/>
          </a:xfrm>
          <a:prstGeom prst="rect">
            <a:avLst/>
          </a:prstGeom>
          <a:noFill/>
        </p:spPr>
        <p:txBody>
          <a:bodyPr wrap="square">
            <a:spAutoFit/>
          </a:bodyPr>
          <a:lstStyle/>
          <a:p>
            <a:pPr marL="457200" algn="r" rtl="1"/>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הפתיח מהווה רקע / הקדמה לנושא אליו מתייחס הכותב.</a:t>
            </a:r>
            <a:endParaRPr lang="en-US" sz="1800" dirty="0">
              <a:effectLst/>
              <a:latin typeface="Times New Roman" panose="02020603050405020304" pitchFamily="18" charset="0"/>
              <a:ea typeface="Times New Roman" panose="02020603050405020304" pitchFamily="18" charset="0"/>
            </a:endParaRPr>
          </a:p>
          <a:p>
            <a:pPr marL="457200" algn="r" rtl="1"/>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הפתיח מתאר את התופעה אליו מתייחס הכותב בתשובה.</a:t>
            </a:r>
            <a:endParaRPr lang="en-US" sz="1800" dirty="0">
              <a:effectLst/>
              <a:latin typeface="Times New Roman" panose="02020603050405020304" pitchFamily="18" charset="0"/>
              <a:ea typeface="Times New Roman" panose="02020603050405020304" pitchFamily="18" charset="0"/>
            </a:endParaRPr>
          </a:p>
          <a:p>
            <a:pPr marL="457200" algn="r" rtl="1"/>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הפתיח מגדיר / מסביר מושג אליו מתייחס הכותב בתשובה.</a:t>
            </a:r>
            <a:endParaRPr lang="en-US" sz="1800" dirty="0">
              <a:effectLst/>
              <a:latin typeface="Times New Roman" panose="02020603050405020304" pitchFamily="18" charset="0"/>
              <a:ea typeface="Times New Roman" panose="02020603050405020304" pitchFamily="18" charset="0"/>
            </a:endParaRPr>
          </a:p>
          <a:p>
            <a:pPr marL="459105" marR="852170" indent="-1905" algn="just" rtl="0">
              <a:lnSpc>
                <a:spcPct val="147000"/>
              </a:lnSpc>
              <a:spcAft>
                <a:spcPts val="85"/>
              </a:spcAft>
            </a:pPr>
            <a:r>
              <a:rPr lang="he-IL" sz="2000" b="1" u="none" strike="noStrike" dirty="0">
                <a:solidFill>
                  <a:srgbClr val="000000"/>
                </a:solidFill>
                <a:effectLst/>
                <a:latin typeface="David" panose="020E0502060401010101" pitchFamily="34" charset="-79"/>
                <a:ea typeface="David" panose="020E0502060401010101" pitchFamily="34" charset="-79"/>
                <a:cs typeface="David" panose="020E0502060401010101" pitchFamily="34" charset="-79"/>
              </a:rPr>
              <a:t> </a:t>
            </a:r>
            <a:endParaRPr lang="en-US" sz="2000" u="sng" dirty="0">
              <a:solidFill>
                <a:srgbClr val="000000"/>
              </a:solidFill>
              <a:effectLst/>
              <a:latin typeface="David" panose="020E0502060401010101" pitchFamily="34" charset="-79"/>
              <a:ea typeface="David" panose="020E0502060401010101" pitchFamily="34" charset="-79"/>
              <a:cs typeface="David" panose="020E0502060401010101" pitchFamily="34" charset="-79"/>
            </a:endParaRPr>
          </a:p>
        </p:txBody>
      </p:sp>
      <p:sp>
        <p:nvSpPr>
          <p:cNvPr id="17" name="תיבת טקסט 16">
            <a:extLst>
              <a:ext uri="{FF2B5EF4-FFF2-40B4-BE49-F238E27FC236}">
                <a16:creationId xmlns:a16="http://schemas.microsoft.com/office/drawing/2014/main" id="{E2112C9B-4379-4C4F-A945-937CF7F76C38}"/>
              </a:ext>
            </a:extLst>
          </p:cNvPr>
          <p:cNvSpPr txBox="1"/>
          <p:nvPr/>
        </p:nvSpPr>
        <p:spPr>
          <a:xfrm>
            <a:off x="4951428" y="3908960"/>
            <a:ext cx="6207550" cy="369332"/>
          </a:xfrm>
          <a:prstGeom prst="rect">
            <a:avLst/>
          </a:prstGeom>
          <a:noFill/>
        </p:spPr>
        <p:txBody>
          <a:bodyPr wrap="square">
            <a:spAutoFit/>
          </a:bodyPr>
          <a:lstStyle/>
          <a:p>
            <a:pPr marL="457200" algn="r" rtl="1"/>
            <a:r>
              <a:rPr lang="he-IL" sz="1800" b="1" dirty="0">
                <a:solidFill>
                  <a:srgbClr val="000000"/>
                </a:solidFill>
                <a:effectLst/>
                <a:highlight>
                  <a:srgbClr val="FFFF00"/>
                </a:highlight>
                <a:latin typeface="Times New Roman" panose="02020603050405020304" pitchFamily="18" charset="0"/>
                <a:ea typeface="Times New Roman" panose="02020603050405020304" pitchFamily="18" charset="0"/>
                <a:cs typeface="David" panose="020E0502060401010101" pitchFamily="34" charset="-79"/>
              </a:rPr>
              <a:t>בישוב שלנו הוחלט לפתוח בית ספר לקוסמים.</a:t>
            </a:r>
            <a:endParaRPr lang="en-US" sz="1800" dirty="0">
              <a:effectLst/>
              <a:highlight>
                <a:srgbClr val="FFFF00"/>
              </a:highlight>
              <a:latin typeface="Times New Roman" panose="02020603050405020304" pitchFamily="18" charset="0"/>
              <a:ea typeface="Times New Roman" panose="02020603050405020304" pitchFamily="18" charset="0"/>
            </a:endParaRPr>
          </a:p>
        </p:txBody>
      </p:sp>
      <p:sp>
        <p:nvSpPr>
          <p:cNvPr id="10" name="מציין מיקום של כותרת תחתונה 3">
            <a:extLst>
              <a:ext uri="{FF2B5EF4-FFF2-40B4-BE49-F238E27FC236}">
                <a16:creationId xmlns:a16="http://schemas.microsoft.com/office/drawing/2014/main" id="{D7B89747-6CB2-4ABF-A7DE-5FFDCD8F8423}"/>
              </a:ext>
            </a:extLst>
          </p:cNvPr>
          <p:cNvSpPr>
            <a:spLocks noGrp="1"/>
          </p:cNvSpPr>
          <p:nvPr>
            <p:ph type="ftr" sz="quarter" idx="11"/>
          </p:nvPr>
        </p:nvSpPr>
        <p:spPr>
          <a:xfrm>
            <a:off x="5177088" y="6431915"/>
            <a:ext cx="2386149" cy="365125"/>
          </a:xfrm>
        </p:spPr>
        <p:txBody>
          <a:bodyPr/>
          <a:lstStyle/>
          <a:p>
            <a:pPr algn="ctr"/>
            <a:r>
              <a:rPr lang="he-IL" sz="1000" b="1" dirty="0">
                <a:latin typeface="David" panose="020E0502060401010101" pitchFamily="34" charset="-79"/>
                <a:cs typeface="David" panose="020E0502060401010101" pitchFamily="34" charset="-79"/>
              </a:rPr>
              <a:t>יעל עזרא, תיכון אורט מאיר, קריית גת</a:t>
            </a:r>
          </a:p>
        </p:txBody>
      </p:sp>
    </p:spTree>
    <p:extLst>
      <p:ext uri="{BB962C8B-B14F-4D97-AF65-F5344CB8AC3E}">
        <p14:creationId xmlns:p14="http://schemas.microsoft.com/office/powerpoint/2010/main" val="35524657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BB59CECE-542D-4743-B804-A4D5CE3F0AFC}"/>
              </a:ext>
            </a:extLst>
          </p:cNvPr>
          <p:cNvSpPr txBox="1"/>
          <p:nvPr/>
        </p:nvSpPr>
        <p:spPr>
          <a:xfrm>
            <a:off x="603315" y="421552"/>
            <a:ext cx="11426857" cy="369332"/>
          </a:xfrm>
          <a:prstGeom prst="rect">
            <a:avLst/>
          </a:prstGeom>
          <a:noFill/>
        </p:spPr>
        <p:txBody>
          <a:bodyPr wrap="square">
            <a:spAutoFit/>
          </a:bodyPr>
          <a:lstStyle/>
          <a:p>
            <a:pPr marL="457200" algn="r" rtl="1"/>
            <a:r>
              <a:rPr lang="he-IL" sz="1800" b="1" u="sng" dirty="0">
                <a:solidFill>
                  <a:srgbClr val="FF0000"/>
                </a:solidFill>
                <a:effectLst/>
                <a:latin typeface="Times New Roman" panose="02020603050405020304" pitchFamily="18" charset="0"/>
                <a:ea typeface="Times New Roman" panose="02020603050405020304" pitchFamily="18" charset="0"/>
                <a:cs typeface="David" panose="020E0502060401010101" pitchFamily="34" charset="-79"/>
              </a:rPr>
              <a:t>2. שלב שני</a:t>
            </a:r>
            <a:r>
              <a:rPr lang="he-IL" sz="1800" b="1" dirty="0">
                <a:solidFill>
                  <a:srgbClr val="FF0000"/>
                </a:solidFill>
                <a:effectLst/>
                <a:latin typeface="Times New Roman" panose="02020603050405020304" pitchFamily="18" charset="0"/>
                <a:ea typeface="Times New Roman" panose="02020603050405020304" pitchFamily="18" charset="0"/>
                <a:cs typeface="David" panose="020E0502060401010101" pitchFamily="34" charset="-79"/>
              </a:rPr>
              <a:t> בכתיבת תשובה</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כתוב את הר"מ בהכללה (בלי פירוט, בלי דוגמאות) ועצור בנקודה.</a:t>
            </a:r>
            <a:endParaRPr lang="en-US" sz="1800" dirty="0">
              <a:effectLst/>
              <a:latin typeface="Times New Roman" panose="02020603050405020304" pitchFamily="18" charset="0"/>
              <a:ea typeface="Times New Roman" panose="02020603050405020304" pitchFamily="18" charset="0"/>
            </a:endParaRPr>
          </a:p>
        </p:txBody>
      </p:sp>
      <p:sp>
        <p:nvSpPr>
          <p:cNvPr id="5" name="תיבת טקסט 4">
            <a:extLst>
              <a:ext uri="{FF2B5EF4-FFF2-40B4-BE49-F238E27FC236}">
                <a16:creationId xmlns:a16="http://schemas.microsoft.com/office/drawing/2014/main" id="{B60872C6-E25B-494F-A03A-8D5AD9C132C9}"/>
              </a:ext>
            </a:extLst>
          </p:cNvPr>
          <p:cNvSpPr txBox="1"/>
          <p:nvPr/>
        </p:nvSpPr>
        <p:spPr>
          <a:xfrm>
            <a:off x="3110845" y="1030672"/>
            <a:ext cx="8919327" cy="1200329"/>
          </a:xfrm>
          <a:prstGeom prst="rect">
            <a:avLst/>
          </a:prstGeom>
          <a:noFill/>
        </p:spPr>
        <p:txBody>
          <a:bodyPr wrap="square">
            <a:spAutoFit/>
          </a:bodyPr>
          <a:lstStyle/>
          <a:p>
            <a:pPr marL="457200" algn="r" rtl="1"/>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הרעיון המרכזי = משפט מפתח המציג את המסר של הכותב לקורא: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טענה, דעה, עובדה...</a:t>
            </a:r>
            <a:endParaRPr lang="en-US" sz="1800" dirty="0">
              <a:effectLst/>
              <a:latin typeface="Times New Roman" panose="02020603050405020304" pitchFamily="18" charset="0"/>
              <a:ea typeface="Times New Roman" panose="02020603050405020304" pitchFamily="18" charset="0"/>
            </a:endParaRPr>
          </a:p>
          <a:p>
            <a:pPr marL="457200" algn="r" rtl="1"/>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במקרה שלפנינו הכותב מציג שאלה: </a:t>
            </a:r>
            <a:endParaRPr lang="en-US" sz="1800" dirty="0">
              <a:effectLst/>
              <a:latin typeface="Times New Roman" panose="02020603050405020304" pitchFamily="18" charset="0"/>
              <a:ea typeface="Times New Roman" panose="02020603050405020304" pitchFamily="18" charset="0"/>
            </a:endParaRPr>
          </a:p>
          <a:p>
            <a:pPr marL="457200" algn="r" rtl="1"/>
            <a:endParaRPr lang="he-IL" sz="1800" b="1" dirty="0">
              <a:solidFill>
                <a:srgbClr val="FF0000"/>
              </a:solidFill>
              <a:effectLst/>
              <a:highlight>
                <a:srgbClr val="FFFF00"/>
              </a:highlight>
              <a:latin typeface="Times New Roman" panose="02020603050405020304" pitchFamily="18" charset="0"/>
              <a:ea typeface="Times New Roman" panose="02020603050405020304" pitchFamily="18" charset="0"/>
              <a:cs typeface="David" panose="020E0502060401010101" pitchFamily="34" charset="-79"/>
            </a:endParaRPr>
          </a:p>
          <a:p>
            <a:pPr marL="457200" algn="r" rtl="1"/>
            <a:r>
              <a:rPr lang="he-IL" sz="1800" b="1" dirty="0">
                <a:solidFill>
                  <a:srgbClr val="FF0000"/>
                </a:solidFill>
                <a:effectLst/>
                <a:highlight>
                  <a:srgbClr val="FFFF00"/>
                </a:highlight>
                <a:latin typeface="Times New Roman" panose="02020603050405020304" pitchFamily="18" charset="0"/>
                <a:ea typeface="Times New Roman" panose="02020603050405020304" pitchFamily="18" charset="0"/>
                <a:cs typeface="David" panose="020E0502060401010101" pitchFamily="34" charset="-79"/>
              </a:rPr>
              <a:t>החלטתי לבדוק האם כדאי לי להירשם לבית הספר לקוסמים?</a:t>
            </a:r>
            <a:endParaRPr lang="en-US" sz="1800" dirty="0">
              <a:effectLst/>
              <a:highlight>
                <a:srgbClr val="FFFF00"/>
              </a:highlight>
              <a:latin typeface="Times New Roman" panose="02020603050405020304" pitchFamily="18" charset="0"/>
              <a:ea typeface="Times New Roman" panose="02020603050405020304" pitchFamily="18" charset="0"/>
            </a:endParaRPr>
          </a:p>
        </p:txBody>
      </p:sp>
      <p:sp>
        <p:nvSpPr>
          <p:cNvPr id="7" name="תיבת טקסט 6">
            <a:extLst>
              <a:ext uri="{FF2B5EF4-FFF2-40B4-BE49-F238E27FC236}">
                <a16:creationId xmlns:a16="http://schemas.microsoft.com/office/drawing/2014/main" id="{1C6D7D7F-FCB0-46F6-BC74-3DF70D960B97}"/>
              </a:ext>
            </a:extLst>
          </p:cNvPr>
          <p:cNvSpPr txBox="1"/>
          <p:nvPr/>
        </p:nvSpPr>
        <p:spPr>
          <a:xfrm>
            <a:off x="350362" y="2543549"/>
            <a:ext cx="11573758" cy="646331"/>
          </a:xfrm>
          <a:prstGeom prst="rect">
            <a:avLst/>
          </a:prstGeom>
          <a:noFill/>
        </p:spPr>
        <p:txBody>
          <a:bodyPr wrap="square">
            <a:spAutoFit/>
          </a:bodyPr>
          <a:lstStyle/>
          <a:p>
            <a:pPr marL="457200" algn="r" rtl="1"/>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כדי לתמוך ברעיון המרכזי (לבסס את הדעה, טענה, עובדה), במבנה רציף שבו המשפטים מאורגנים ברצף הגיוני ובמבנה לכיד, נעבור ל</a:t>
            </a:r>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שלב השלישי.</a:t>
            </a:r>
            <a:endParaRPr lang="en-US" sz="1800" dirty="0">
              <a:effectLst/>
              <a:latin typeface="Times New Roman" panose="02020603050405020304" pitchFamily="18" charset="0"/>
              <a:ea typeface="Times New Roman" panose="02020603050405020304" pitchFamily="18" charset="0"/>
            </a:endParaRPr>
          </a:p>
        </p:txBody>
      </p:sp>
      <p:sp>
        <p:nvSpPr>
          <p:cNvPr id="8" name="תיבת טקסט 7">
            <a:extLst>
              <a:ext uri="{FF2B5EF4-FFF2-40B4-BE49-F238E27FC236}">
                <a16:creationId xmlns:a16="http://schemas.microsoft.com/office/drawing/2014/main" id="{C9C6695D-8914-463A-B266-0F86583341FD}"/>
              </a:ext>
            </a:extLst>
          </p:cNvPr>
          <p:cNvSpPr txBox="1"/>
          <p:nvPr/>
        </p:nvSpPr>
        <p:spPr>
          <a:xfrm>
            <a:off x="1583702" y="3522001"/>
            <a:ext cx="10340418" cy="1754326"/>
          </a:xfrm>
          <a:prstGeom prst="rect">
            <a:avLst/>
          </a:prstGeom>
          <a:noFill/>
        </p:spPr>
        <p:txBody>
          <a:bodyPr wrap="square">
            <a:spAutoFit/>
          </a:bodyPr>
          <a:lstStyle/>
          <a:p>
            <a:pPr marL="457200" algn="r" rtl="1"/>
            <a:r>
              <a:rPr lang="he-IL" sz="1800" b="1" u="sng" dirty="0">
                <a:solidFill>
                  <a:srgbClr val="FF0000"/>
                </a:solidFill>
                <a:effectLst/>
                <a:latin typeface="Times New Roman" panose="02020603050405020304" pitchFamily="18" charset="0"/>
                <a:ea typeface="Times New Roman" panose="02020603050405020304" pitchFamily="18" charset="0"/>
                <a:cs typeface="David" panose="020E0502060401010101" pitchFamily="34" charset="-79"/>
              </a:rPr>
              <a:t>3. שלב השלישי:</a:t>
            </a:r>
            <a:endParaRPr lang="en-US" sz="1800" dirty="0">
              <a:solidFill>
                <a:srgbClr val="FF0000"/>
              </a:solidFill>
              <a:effectLst/>
              <a:latin typeface="Times New Roman" panose="02020603050405020304" pitchFamily="18" charset="0"/>
              <a:ea typeface="Times New Roman" panose="02020603050405020304" pitchFamily="18" charset="0"/>
            </a:endParaRPr>
          </a:p>
          <a:p>
            <a:pPr marL="457200" algn="r" rtl="1"/>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הפוך את הר"מ לשאלה בלב: </a:t>
            </a:r>
          </a:p>
          <a:p>
            <a:pPr marL="457200" algn="r" rtl="1"/>
            <a:endPar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endParaRPr>
          </a:p>
          <a:p>
            <a:pPr marL="457200" algn="r" rtl="1"/>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מדוע? כיצד? או אילו?</a:t>
            </a:r>
            <a:endParaRPr lang="en-US" sz="1800" dirty="0">
              <a:effectLst/>
              <a:latin typeface="Times New Roman" panose="02020603050405020304" pitchFamily="18" charset="0"/>
              <a:ea typeface="Times New Roman" panose="02020603050405020304" pitchFamily="18" charset="0"/>
            </a:endParaRPr>
          </a:p>
          <a:p>
            <a:pPr marL="457200" algn="r" rtl="1"/>
            <a:endPar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endParaRPr>
          </a:p>
          <a:p>
            <a:pPr marL="457200" algn="r" rtl="1"/>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מדוע כדאי לי? מדוע לא כדאי לי?</a:t>
            </a:r>
            <a:endParaRPr lang="en-US" sz="1800" dirty="0">
              <a:effectLst/>
              <a:latin typeface="Times New Roman" panose="02020603050405020304" pitchFamily="18" charset="0"/>
              <a:ea typeface="Times New Roman" panose="02020603050405020304" pitchFamily="18" charset="0"/>
            </a:endParaRPr>
          </a:p>
        </p:txBody>
      </p:sp>
      <p:sp>
        <p:nvSpPr>
          <p:cNvPr id="9" name="מציין מיקום של כותרת תחתונה 3">
            <a:extLst>
              <a:ext uri="{FF2B5EF4-FFF2-40B4-BE49-F238E27FC236}">
                <a16:creationId xmlns:a16="http://schemas.microsoft.com/office/drawing/2014/main" id="{E212BEF1-A742-41EB-B29C-90517716CAA2}"/>
              </a:ext>
            </a:extLst>
          </p:cNvPr>
          <p:cNvSpPr>
            <a:spLocks noGrp="1"/>
          </p:cNvSpPr>
          <p:nvPr>
            <p:ph type="ftr" sz="quarter" idx="11"/>
          </p:nvPr>
        </p:nvSpPr>
        <p:spPr>
          <a:xfrm>
            <a:off x="5177088" y="6431915"/>
            <a:ext cx="2386149" cy="365125"/>
          </a:xfrm>
        </p:spPr>
        <p:txBody>
          <a:bodyPr/>
          <a:lstStyle/>
          <a:p>
            <a:pPr algn="ctr"/>
            <a:r>
              <a:rPr lang="he-IL" sz="1000" b="1" dirty="0">
                <a:latin typeface="David" panose="020E0502060401010101" pitchFamily="34" charset="-79"/>
                <a:cs typeface="David" panose="020E0502060401010101" pitchFamily="34" charset="-79"/>
              </a:rPr>
              <a:t>יעל עזרא, תיכון אורט מאיר, קריית גת</a:t>
            </a:r>
          </a:p>
        </p:txBody>
      </p:sp>
    </p:spTree>
    <p:extLst>
      <p:ext uri="{BB962C8B-B14F-4D97-AF65-F5344CB8AC3E}">
        <p14:creationId xmlns:p14="http://schemas.microsoft.com/office/powerpoint/2010/main" val="7600596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תיבת טקסט 9">
            <a:extLst>
              <a:ext uri="{FF2B5EF4-FFF2-40B4-BE49-F238E27FC236}">
                <a16:creationId xmlns:a16="http://schemas.microsoft.com/office/drawing/2014/main" id="{2493E9DE-C402-4068-8CBB-E3D5B251641D}"/>
              </a:ext>
            </a:extLst>
          </p:cNvPr>
          <p:cNvSpPr txBox="1"/>
          <p:nvPr/>
        </p:nvSpPr>
        <p:spPr>
          <a:xfrm>
            <a:off x="5876826" y="522093"/>
            <a:ext cx="6094428" cy="369332"/>
          </a:xfrm>
          <a:prstGeom prst="rect">
            <a:avLst/>
          </a:prstGeom>
          <a:noFill/>
        </p:spPr>
        <p:txBody>
          <a:bodyPr wrap="square">
            <a:spAutoFit/>
          </a:bodyPr>
          <a:lstStyle/>
          <a:p>
            <a:pPr marL="457200" algn="r" rtl="1"/>
            <a:r>
              <a:rPr lang="he-IL" sz="1800" b="1" u="sng" dirty="0">
                <a:solidFill>
                  <a:srgbClr val="FF0000"/>
                </a:solidFill>
                <a:effectLst/>
                <a:latin typeface="Times New Roman" panose="02020603050405020304" pitchFamily="18" charset="0"/>
                <a:ea typeface="Times New Roman" panose="02020603050405020304" pitchFamily="18" charset="0"/>
                <a:cs typeface="David" panose="020E0502060401010101" pitchFamily="34" charset="-79"/>
              </a:rPr>
              <a:t>4. שלב רביעי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בכתיבת תשובה : כתוב </a:t>
            </a:r>
            <a:r>
              <a:rPr lang="he-IL" sz="1800" b="1" dirty="0">
                <a:solidFill>
                  <a:srgbClr val="70AD47"/>
                </a:solidFill>
                <a:effectLst/>
                <a:latin typeface="Times New Roman" panose="02020603050405020304" pitchFamily="18" charset="0"/>
                <a:ea typeface="Times New Roman" panose="02020603050405020304" pitchFamily="18" charset="0"/>
                <a:cs typeface="David" panose="020E0502060401010101" pitchFamily="34" charset="-79"/>
              </a:rPr>
              <a:t>תומכים</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 תשובה לשאלה.</a:t>
            </a:r>
            <a:endParaRPr lang="en-US" sz="1800" dirty="0">
              <a:effectLst/>
              <a:latin typeface="Times New Roman" panose="02020603050405020304" pitchFamily="18" charset="0"/>
              <a:ea typeface="Times New Roman" panose="02020603050405020304" pitchFamily="18" charset="0"/>
            </a:endParaRPr>
          </a:p>
        </p:txBody>
      </p:sp>
      <p:sp>
        <p:nvSpPr>
          <p:cNvPr id="12" name="תיבת טקסט 11">
            <a:extLst>
              <a:ext uri="{FF2B5EF4-FFF2-40B4-BE49-F238E27FC236}">
                <a16:creationId xmlns:a16="http://schemas.microsoft.com/office/drawing/2014/main" id="{CB506F17-F80B-4016-AF53-7F9F2CFAAF05}"/>
              </a:ext>
            </a:extLst>
          </p:cNvPr>
          <p:cNvSpPr txBox="1"/>
          <p:nvPr/>
        </p:nvSpPr>
        <p:spPr>
          <a:xfrm>
            <a:off x="2941164" y="1023911"/>
            <a:ext cx="8949178" cy="2062103"/>
          </a:xfrm>
          <a:prstGeom prst="rect">
            <a:avLst/>
          </a:prstGeom>
          <a:noFill/>
        </p:spPr>
        <p:txBody>
          <a:bodyPr wrap="square">
            <a:spAutoFit/>
          </a:bodyPr>
          <a:lstStyle/>
          <a:p>
            <a:pPr marL="457200" algn="r" rtl="1"/>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התומכים יכולים להיות:</a:t>
            </a:r>
            <a:endParaRPr lang="en-US" sz="1800" dirty="0">
              <a:effectLst/>
              <a:latin typeface="Times New Roman" panose="02020603050405020304" pitchFamily="18" charset="0"/>
              <a:ea typeface="Times New Roman" panose="02020603050405020304" pitchFamily="18" charset="0"/>
            </a:endParaRPr>
          </a:p>
          <a:p>
            <a:pPr marL="457200" algn="r" rtl="1"/>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הנמקות</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(סיבות) – עונים על השאלה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מדוע ולמה</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a:t>
            </a:r>
            <a:endParaRPr lang="en-US" sz="1800" dirty="0">
              <a:effectLst/>
              <a:latin typeface="Times New Roman" panose="02020603050405020304" pitchFamily="18" charset="0"/>
              <a:ea typeface="Times New Roman" panose="02020603050405020304" pitchFamily="18" charset="0"/>
            </a:endParaRPr>
          </a:p>
          <a:p>
            <a:pPr marL="457200" indent="-1905" algn="r" rtl="1"/>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פירוט</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של יתרונות, חסרונות, תכונות, ,גורמים – עונים על השאלה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אילו</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a:t>
            </a:r>
            <a:endParaRPr lang="en-US" sz="1800" dirty="0">
              <a:effectLst/>
              <a:latin typeface="Times New Roman" panose="02020603050405020304" pitchFamily="18" charset="0"/>
              <a:ea typeface="Times New Roman" panose="02020603050405020304" pitchFamily="18" charset="0"/>
            </a:endParaRPr>
          </a:p>
          <a:p>
            <a:pPr marL="457200" indent="-1905" algn="r" rtl="1"/>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תיאור</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של תופעה, מצב, אירוע – עונים על השאלה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כיצד</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איך</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הדבר בא לידי ביטוי...? </a:t>
            </a:r>
            <a:endParaRPr lang="en-US" sz="1800" dirty="0">
              <a:effectLst/>
              <a:latin typeface="Times New Roman" panose="02020603050405020304" pitchFamily="18" charset="0"/>
              <a:ea typeface="Times New Roman" panose="02020603050405020304" pitchFamily="18" charset="0"/>
            </a:endParaRPr>
          </a:p>
          <a:p>
            <a:r>
              <a:rPr lang="he-IL" sz="2000" b="1" u="sng" dirty="0">
                <a:solidFill>
                  <a:srgbClr val="000000"/>
                </a:solidFill>
                <a:effectLst/>
                <a:ea typeface="David" panose="020E0502060401010101" pitchFamily="34" charset="-79"/>
                <a:cs typeface="David" panose="020E0502060401010101" pitchFamily="34" charset="-79"/>
              </a:rPr>
              <a:t/>
            </a:r>
            <a:br>
              <a:rPr lang="he-IL" sz="2000" b="1" u="sng" dirty="0">
                <a:solidFill>
                  <a:srgbClr val="000000"/>
                </a:solidFill>
                <a:effectLst/>
                <a:ea typeface="David" panose="020E0502060401010101" pitchFamily="34" charset="-79"/>
                <a:cs typeface="David" panose="020E0502060401010101" pitchFamily="34" charset="-79"/>
              </a:rPr>
            </a:br>
            <a:endParaRPr lang="he-IL" dirty="0"/>
          </a:p>
        </p:txBody>
      </p:sp>
      <p:sp>
        <p:nvSpPr>
          <p:cNvPr id="9" name="תיבת טקסט 8">
            <a:extLst>
              <a:ext uri="{FF2B5EF4-FFF2-40B4-BE49-F238E27FC236}">
                <a16:creationId xmlns:a16="http://schemas.microsoft.com/office/drawing/2014/main" id="{1E3544BC-51E6-450E-929D-2875FCA096B7}"/>
              </a:ext>
            </a:extLst>
          </p:cNvPr>
          <p:cNvSpPr txBox="1"/>
          <p:nvPr/>
        </p:nvSpPr>
        <p:spPr>
          <a:xfrm>
            <a:off x="5432197" y="2721293"/>
            <a:ext cx="6094428" cy="1550424"/>
          </a:xfrm>
          <a:prstGeom prst="rect">
            <a:avLst/>
          </a:prstGeom>
          <a:noFill/>
        </p:spPr>
        <p:txBody>
          <a:bodyPr wrap="square">
            <a:spAutoFit/>
          </a:bodyPr>
          <a:lstStyle/>
          <a:p>
            <a:pPr marL="457200" algn="r" rtl="1"/>
            <a:r>
              <a:rPr lang="he-IL" sz="1600" b="1" dirty="0">
                <a:effectLst/>
                <a:latin typeface="David" panose="020E0502060401010101" pitchFamily="34" charset="-79"/>
                <a:ea typeface="Times New Roman" panose="02020603050405020304" pitchFamily="18" charset="0"/>
                <a:cs typeface="David" panose="020E0502060401010101" pitchFamily="34" charset="-79"/>
              </a:rPr>
              <a:t>תומכים לשאלה:</a:t>
            </a:r>
            <a:endParaRPr lang="en-US" sz="1600" b="1" dirty="0">
              <a:effectLst/>
              <a:latin typeface="David" panose="020E0502060401010101" pitchFamily="34" charset="-79"/>
              <a:ea typeface="Times New Roman" panose="02020603050405020304" pitchFamily="18" charset="0"/>
              <a:cs typeface="David" panose="020E0502060401010101" pitchFamily="34" charset="-79"/>
            </a:endParaRPr>
          </a:p>
          <a:p>
            <a:pPr marL="342900" marR="457200" lvl="0" indent="-342900" algn="r" rtl="1" fontAlgn="base">
              <a:lnSpc>
                <a:spcPct val="150000"/>
              </a:lnSpc>
              <a:buSzPts val="1000"/>
              <a:buFont typeface="Wingdings" panose="05000000000000000000" pitchFamily="2" charset="2"/>
              <a:buChar char="Ø"/>
              <a:tabLst>
                <a:tab pos="457200" algn="l"/>
              </a:tabLst>
            </a:pPr>
            <a:r>
              <a:rPr lang="he-IL" sz="1800" b="1" dirty="0">
                <a:solidFill>
                  <a:srgbClr val="70AD47"/>
                </a:solidFill>
                <a:effectLst/>
                <a:latin typeface="David" panose="020E0502060401010101" pitchFamily="34" charset="-79"/>
                <a:ea typeface="Times New Roman" panose="02020603050405020304" pitchFamily="18" charset="0"/>
                <a:cs typeface="David" panose="020E0502060401010101" pitchFamily="34" charset="-79"/>
              </a:rPr>
              <a:t>לומדים שם קסמים מגניבים עם חפצים שנמצאים בבית. </a:t>
            </a:r>
            <a:endParaRPr lang="en-US" sz="1800" dirty="0">
              <a:effectLst/>
              <a:latin typeface="David" panose="020E0502060401010101" pitchFamily="34" charset="-79"/>
              <a:ea typeface="Times New Roman" panose="02020603050405020304" pitchFamily="18" charset="0"/>
              <a:cs typeface="David" panose="020E0502060401010101" pitchFamily="34" charset="-79"/>
            </a:endParaRPr>
          </a:p>
          <a:p>
            <a:pPr marL="342900" marR="457200" lvl="0" indent="-342900" algn="r" rtl="1" fontAlgn="base">
              <a:lnSpc>
                <a:spcPct val="150000"/>
              </a:lnSpc>
              <a:buSzPts val="1000"/>
              <a:buFont typeface="Wingdings" panose="05000000000000000000" pitchFamily="2" charset="2"/>
              <a:buChar char="Ø"/>
              <a:tabLst>
                <a:tab pos="457200" algn="l"/>
              </a:tabLst>
            </a:pPr>
            <a:r>
              <a:rPr lang="he-IL" sz="1800" b="1" dirty="0">
                <a:solidFill>
                  <a:srgbClr val="70AD47"/>
                </a:solidFill>
                <a:effectLst/>
                <a:latin typeface="David" panose="020E0502060401010101" pitchFamily="34" charset="-79"/>
                <a:ea typeface="Times New Roman" panose="02020603050405020304" pitchFamily="18" charset="0"/>
                <a:cs typeface="David" panose="020E0502060401010101" pitchFamily="34" charset="-79"/>
              </a:rPr>
              <a:t>אוכל לגלות את "הטריקים" של הקוסם.</a:t>
            </a:r>
            <a:endParaRPr lang="en-US" sz="1800" dirty="0">
              <a:effectLst/>
              <a:latin typeface="David" panose="020E0502060401010101" pitchFamily="34" charset="-79"/>
              <a:ea typeface="Times New Roman" panose="02020603050405020304" pitchFamily="18" charset="0"/>
              <a:cs typeface="David" panose="020E0502060401010101" pitchFamily="34" charset="-79"/>
            </a:endParaRPr>
          </a:p>
          <a:p>
            <a:pPr marL="342900" marR="457200" lvl="0" indent="-342900" algn="r" rtl="1" fontAlgn="base">
              <a:lnSpc>
                <a:spcPct val="150000"/>
              </a:lnSpc>
              <a:buSzPts val="1000"/>
              <a:buFont typeface="Wingdings" panose="05000000000000000000" pitchFamily="2" charset="2"/>
              <a:buChar char="Ø"/>
              <a:tabLst>
                <a:tab pos="457200" algn="l"/>
              </a:tabLst>
            </a:pPr>
            <a:r>
              <a:rPr lang="he-IL" sz="1800" b="1" dirty="0">
                <a:solidFill>
                  <a:srgbClr val="70AD47"/>
                </a:solidFill>
                <a:effectLst/>
                <a:latin typeface="David" panose="020E0502060401010101" pitchFamily="34" charset="-79"/>
                <a:ea typeface="Times New Roman" panose="02020603050405020304" pitchFamily="18" charset="0"/>
                <a:cs typeface="David" panose="020E0502060401010101" pitchFamily="34" charset="-79"/>
              </a:rPr>
              <a:t>אוכל להפתיע את החברים ואת המשפחה</a:t>
            </a:r>
            <a:endParaRPr lang="en-US" sz="1800" dirty="0">
              <a:effectLst/>
              <a:latin typeface="David" panose="020E0502060401010101" pitchFamily="34" charset="-79"/>
              <a:ea typeface="Times New Roman" panose="02020603050405020304" pitchFamily="18" charset="0"/>
              <a:cs typeface="David" panose="020E0502060401010101" pitchFamily="34" charset="-79"/>
            </a:endParaRPr>
          </a:p>
        </p:txBody>
      </p:sp>
      <p:sp>
        <p:nvSpPr>
          <p:cNvPr id="11" name="תיבת טקסט 10">
            <a:extLst>
              <a:ext uri="{FF2B5EF4-FFF2-40B4-BE49-F238E27FC236}">
                <a16:creationId xmlns:a16="http://schemas.microsoft.com/office/drawing/2014/main" id="{ACD41E92-6182-426C-9FB8-2C64C1CA318D}"/>
              </a:ext>
            </a:extLst>
          </p:cNvPr>
          <p:cNvSpPr txBox="1"/>
          <p:nvPr/>
        </p:nvSpPr>
        <p:spPr>
          <a:xfrm>
            <a:off x="2032260" y="4598730"/>
            <a:ext cx="10014408" cy="369332"/>
          </a:xfrm>
          <a:prstGeom prst="rect">
            <a:avLst/>
          </a:prstGeom>
          <a:noFill/>
        </p:spPr>
        <p:txBody>
          <a:bodyPr wrap="square">
            <a:spAutoFit/>
          </a:bodyPr>
          <a:lstStyle/>
          <a:p>
            <a:pPr marL="457200" algn="r" rtl="1"/>
            <a:r>
              <a:rPr lang="he-IL" sz="1800" b="1" u="sng" dirty="0">
                <a:solidFill>
                  <a:srgbClr val="FF0000"/>
                </a:solidFill>
                <a:effectLst/>
                <a:latin typeface="Times New Roman" panose="02020603050405020304" pitchFamily="18" charset="0"/>
                <a:ea typeface="Times New Roman" panose="02020603050405020304" pitchFamily="18" charset="0"/>
                <a:cs typeface="David" panose="020E0502060401010101" pitchFamily="34" charset="-79"/>
              </a:rPr>
              <a:t>5. שלב חמישי</a:t>
            </a:r>
            <a:r>
              <a:rPr lang="he-IL" sz="1800" dirty="0">
                <a:solidFill>
                  <a:srgbClr val="FF0000"/>
                </a:solidFill>
                <a:effectLst/>
                <a:latin typeface="Times New Roman" panose="02020603050405020304" pitchFamily="18" charset="0"/>
                <a:ea typeface="Times New Roman" panose="02020603050405020304" pitchFamily="18" charset="0"/>
                <a:cs typeface="David" panose="020E0502060401010101" pitchFamily="34" charset="-79"/>
              </a:rPr>
              <a:t>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הוסף מילות קישור מתאימות ו/או מאזכרים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כדי לשמור על רצף הגיוני ומבנה לכיד.</a:t>
            </a:r>
            <a:endParaRPr lang="en-US" sz="1800" dirty="0">
              <a:effectLst/>
              <a:latin typeface="Times New Roman" panose="02020603050405020304" pitchFamily="18" charset="0"/>
              <a:ea typeface="Times New Roman" panose="02020603050405020304" pitchFamily="18" charset="0"/>
            </a:endParaRPr>
          </a:p>
        </p:txBody>
      </p:sp>
      <p:sp>
        <p:nvSpPr>
          <p:cNvPr id="13" name="תיבת טקסט 12">
            <a:extLst>
              <a:ext uri="{FF2B5EF4-FFF2-40B4-BE49-F238E27FC236}">
                <a16:creationId xmlns:a16="http://schemas.microsoft.com/office/drawing/2014/main" id="{4D3982A3-530B-4CD5-80D5-D28B70E2391C}"/>
              </a:ext>
            </a:extLst>
          </p:cNvPr>
          <p:cNvSpPr txBox="1"/>
          <p:nvPr/>
        </p:nvSpPr>
        <p:spPr>
          <a:xfrm>
            <a:off x="5795914" y="4926089"/>
            <a:ext cx="6094428" cy="1716688"/>
          </a:xfrm>
          <a:prstGeom prst="rect">
            <a:avLst/>
          </a:prstGeom>
          <a:noFill/>
        </p:spPr>
        <p:txBody>
          <a:bodyPr wrap="square">
            <a:spAutoFit/>
          </a:bodyPr>
          <a:lstStyle/>
          <a:p>
            <a:pPr marL="457200" algn="r" rtl="1">
              <a:lnSpc>
                <a:spcPct val="150000"/>
              </a:lnSpc>
            </a:pP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תומכים + מילות קישור: </a:t>
            </a:r>
            <a:endParaRPr lang="en-US" sz="1800" dirty="0">
              <a:effectLst/>
              <a:latin typeface="Times New Roman" panose="02020603050405020304" pitchFamily="18" charset="0"/>
              <a:ea typeface="Times New Roman" panose="02020603050405020304" pitchFamily="18" charset="0"/>
            </a:endParaRPr>
          </a:p>
          <a:p>
            <a:pPr marL="457200" algn="r" rtl="1">
              <a:lnSpc>
                <a:spcPct val="150000"/>
              </a:lnSpc>
            </a:pP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ראשית,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לומדים קסמים "מגניבים" עם חפצים שנמצאים בבית.</a:t>
            </a:r>
            <a:endParaRPr lang="en-US" sz="1800" dirty="0">
              <a:effectLst/>
              <a:latin typeface="Times New Roman" panose="02020603050405020304" pitchFamily="18" charset="0"/>
              <a:ea typeface="Times New Roman" panose="02020603050405020304" pitchFamily="18" charset="0"/>
            </a:endParaRPr>
          </a:p>
          <a:p>
            <a:pPr marL="457200" algn="r" rtl="1">
              <a:lnSpc>
                <a:spcPct val="150000"/>
              </a:lnSpc>
            </a:pP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בנוסף,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אוכל לגלות את "הטריקים" של הקוסם.</a:t>
            </a:r>
            <a:endParaRPr lang="en-US" sz="1800" dirty="0">
              <a:effectLst/>
              <a:latin typeface="Times New Roman" panose="02020603050405020304" pitchFamily="18" charset="0"/>
              <a:ea typeface="Times New Roman" panose="02020603050405020304" pitchFamily="18" charset="0"/>
            </a:endParaRPr>
          </a:p>
          <a:p>
            <a:pPr marL="457200" algn="r" rtl="1">
              <a:lnSpc>
                <a:spcPct val="150000"/>
              </a:lnSpc>
            </a:pP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כמו כן</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אוכל להפתיע את החברים ואת המשפחה.</a:t>
            </a:r>
            <a:endParaRPr lang="en-US" sz="1800" dirty="0">
              <a:effectLst/>
              <a:latin typeface="Times New Roman" panose="02020603050405020304" pitchFamily="18" charset="0"/>
              <a:ea typeface="Times New Roman" panose="02020603050405020304" pitchFamily="18" charset="0"/>
            </a:endParaRPr>
          </a:p>
        </p:txBody>
      </p:sp>
      <p:sp>
        <p:nvSpPr>
          <p:cNvPr id="5" name="מלבן 4">
            <a:extLst>
              <a:ext uri="{FF2B5EF4-FFF2-40B4-BE49-F238E27FC236}">
                <a16:creationId xmlns:a16="http://schemas.microsoft.com/office/drawing/2014/main" id="{58E7B11D-3A9F-47E3-BAC9-74FF4DF4A59B}"/>
              </a:ext>
            </a:extLst>
          </p:cNvPr>
          <p:cNvSpPr/>
          <p:nvPr/>
        </p:nvSpPr>
        <p:spPr>
          <a:xfrm>
            <a:off x="10652289" y="5481285"/>
            <a:ext cx="791851" cy="303148"/>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a:extLst>
              <a:ext uri="{FF2B5EF4-FFF2-40B4-BE49-F238E27FC236}">
                <a16:creationId xmlns:a16="http://schemas.microsoft.com/office/drawing/2014/main" id="{B3F37AD3-E622-44BD-84F4-4EB978260EDC}"/>
              </a:ext>
            </a:extLst>
          </p:cNvPr>
          <p:cNvSpPr/>
          <p:nvPr/>
        </p:nvSpPr>
        <p:spPr>
          <a:xfrm>
            <a:off x="10744201" y="5910457"/>
            <a:ext cx="791851" cy="303148"/>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מלבן 14">
            <a:extLst>
              <a:ext uri="{FF2B5EF4-FFF2-40B4-BE49-F238E27FC236}">
                <a16:creationId xmlns:a16="http://schemas.microsoft.com/office/drawing/2014/main" id="{BD7D6FAC-8C5A-48C1-A742-BE7ED6F3766E}"/>
              </a:ext>
            </a:extLst>
          </p:cNvPr>
          <p:cNvSpPr/>
          <p:nvPr/>
        </p:nvSpPr>
        <p:spPr>
          <a:xfrm>
            <a:off x="10734774" y="6297656"/>
            <a:ext cx="791851" cy="303148"/>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7" name="מחבר ישר 6">
            <a:extLst>
              <a:ext uri="{FF2B5EF4-FFF2-40B4-BE49-F238E27FC236}">
                <a16:creationId xmlns:a16="http://schemas.microsoft.com/office/drawing/2014/main" id="{5A08E749-4E6C-4EBB-BF79-7921310A9548}"/>
              </a:ext>
            </a:extLst>
          </p:cNvPr>
          <p:cNvCxnSpPr>
            <a:cxnSpLocks/>
          </p:cNvCxnSpPr>
          <p:nvPr/>
        </p:nvCxnSpPr>
        <p:spPr>
          <a:xfrm flipV="1">
            <a:off x="0" y="4355184"/>
            <a:ext cx="12192000" cy="42557"/>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7473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5" grpId="0" animBg="1"/>
      <p:bldP spid="14"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112C0D1F-A132-49EA-ACB9-1ADC670FF543}"/>
              </a:ext>
            </a:extLst>
          </p:cNvPr>
          <p:cNvSpPr txBox="1"/>
          <p:nvPr/>
        </p:nvSpPr>
        <p:spPr>
          <a:xfrm>
            <a:off x="3695307" y="398344"/>
            <a:ext cx="8396925" cy="1343316"/>
          </a:xfrm>
          <a:prstGeom prst="rect">
            <a:avLst/>
          </a:prstGeom>
          <a:noFill/>
        </p:spPr>
        <p:txBody>
          <a:bodyPr wrap="square">
            <a:spAutoFit/>
          </a:bodyPr>
          <a:lstStyle/>
          <a:p>
            <a:pPr marL="457200" algn="r" rtl="1"/>
            <a:r>
              <a:rPr lang="he-IL" sz="1800" b="1" u="sng" dirty="0">
                <a:solidFill>
                  <a:srgbClr val="FF0000"/>
                </a:solidFill>
                <a:effectLst/>
                <a:ea typeface="David" panose="020E0502060401010101" pitchFamily="34" charset="-79"/>
                <a:cs typeface="David" panose="020E0502060401010101" pitchFamily="34" charset="-79"/>
              </a:rPr>
              <a:t>ו. שלב שישי: </a:t>
            </a:r>
            <a:r>
              <a:rPr lang="he-IL" sz="1800" b="1" dirty="0">
                <a:solidFill>
                  <a:srgbClr val="000000"/>
                </a:solidFill>
                <a:effectLst/>
                <a:ea typeface="David" panose="020E0502060401010101" pitchFamily="34" charset="-79"/>
                <a:cs typeface="David" panose="020E0502060401010101" pitchFamily="34" charset="-79"/>
              </a:rPr>
              <a:t>כתוב הסבר לכל תומך. אם יש צורך, הוסף גם דוגמה.</a:t>
            </a:r>
          </a:p>
          <a:p>
            <a:pPr marL="457200" algn="r" rtl="1"/>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היעזר בשאלות כמו, מה זאת אומרת....?, איך.......?</a:t>
            </a:r>
            <a:endParaRPr lang="en-US" sz="1800" dirty="0">
              <a:effectLst/>
              <a:latin typeface="Times New Roman" panose="02020603050405020304" pitchFamily="18" charset="0"/>
              <a:ea typeface="Times New Roman" panose="02020603050405020304" pitchFamily="18" charset="0"/>
            </a:endParaRPr>
          </a:p>
          <a:p>
            <a:pPr marL="459105" marR="852170" indent="-1905" algn="just" rtl="0">
              <a:lnSpc>
                <a:spcPct val="147000"/>
              </a:lnSpc>
              <a:spcAft>
                <a:spcPts val="85"/>
              </a:spcAft>
            </a:pPr>
            <a:r>
              <a:rPr lang="he-IL" sz="1800" b="1" u="none" strike="noStrike" dirty="0">
                <a:solidFill>
                  <a:srgbClr val="000000"/>
                </a:solidFill>
                <a:effectLst/>
                <a:latin typeface="David" panose="020E0502060401010101" pitchFamily="34" charset="-79"/>
                <a:ea typeface="David" panose="020E0502060401010101" pitchFamily="34" charset="-79"/>
                <a:cs typeface="David" panose="020E0502060401010101" pitchFamily="34" charset="-79"/>
              </a:rPr>
              <a:t> </a:t>
            </a:r>
            <a:endParaRPr lang="en-US" sz="1800" u="sng" dirty="0">
              <a:solidFill>
                <a:srgbClr val="000000"/>
              </a:solidFill>
              <a:effectLst/>
              <a:latin typeface="David" panose="020E0502060401010101" pitchFamily="34" charset="-79"/>
              <a:ea typeface="David" panose="020E0502060401010101" pitchFamily="34" charset="-79"/>
              <a:cs typeface="David" panose="020E0502060401010101" pitchFamily="34" charset="-79"/>
            </a:endParaRPr>
          </a:p>
          <a:p>
            <a:pPr algn="r"/>
            <a:r>
              <a:rPr lang="he-IL" sz="1800" b="1" dirty="0">
                <a:solidFill>
                  <a:srgbClr val="000000"/>
                </a:solidFill>
                <a:effectLst/>
                <a:ea typeface="David" panose="020E0502060401010101" pitchFamily="34" charset="-79"/>
                <a:cs typeface="David" panose="020E0502060401010101" pitchFamily="34" charset="-79"/>
              </a:rPr>
              <a:t>.</a:t>
            </a:r>
            <a:endParaRPr lang="he-IL" dirty="0"/>
          </a:p>
        </p:txBody>
      </p:sp>
      <p:sp>
        <p:nvSpPr>
          <p:cNvPr id="5" name="תיבת טקסט 4">
            <a:extLst>
              <a:ext uri="{FF2B5EF4-FFF2-40B4-BE49-F238E27FC236}">
                <a16:creationId xmlns:a16="http://schemas.microsoft.com/office/drawing/2014/main" id="{CF883A3F-1B59-4CE9-A2F3-F99BD2AAD04A}"/>
              </a:ext>
            </a:extLst>
          </p:cNvPr>
          <p:cNvSpPr txBox="1"/>
          <p:nvPr/>
        </p:nvSpPr>
        <p:spPr>
          <a:xfrm>
            <a:off x="5988378" y="1489352"/>
            <a:ext cx="6103854" cy="369332"/>
          </a:xfrm>
          <a:prstGeom prst="rect">
            <a:avLst/>
          </a:prstGeom>
          <a:noFill/>
        </p:spPr>
        <p:txBody>
          <a:bodyPr wrap="square">
            <a:spAutoFit/>
          </a:bodyPr>
          <a:lstStyle/>
          <a:p>
            <a:pPr marL="457200" algn="r" rtl="1"/>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ראשית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לומדים קסמים "מגניבים" עם חפצים שנמצאים בבית.</a:t>
            </a:r>
            <a:endParaRPr lang="en-US" sz="1800" dirty="0">
              <a:effectLst/>
              <a:latin typeface="Times New Roman" panose="02020603050405020304" pitchFamily="18" charset="0"/>
              <a:ea typeface="Times New Roman" panose="02020603050405020304" pitchFamily="18" charset="0"/>
            </a:endParaRPr>
          </a:p>
        </p:txBody>
      </p:sp>
      <p:sp>
        <p:nvSpPr>
          <p:cNvPr id="7" name="תיבת טקסט 6">
            <a:extLst>
              <a:ext uri="{FF2B5EF4-FFF2-40B4-BE49-F238E27FC236}">
                <a16:creationId xmlns:a16="http://schemas.microsoft.com/office/drawing/2014/main" id="{9FE32EE1-B92B-42E6-B44F-209902ED418B}"/>
              </a:ext>
            </a:extLst>
          </p:cNvPr>
          <p:cNvSpPr txBox="1"/>
          <p:nvPr/>
        </p:nvSpPr>
        <p:spPr>
          <a:xfrm>
            <a:off x="5406273" y="2041056"/>
            <a:ext cx="6685959" cy="369332"/>
          </a:xfrm>
          <a:prstGeom prst="rect">
            <a:avLst/>
          </a:prstGeom>
          <a:noFill/>
        </p:spPr>
        <p:txBody>
          <a:bodyPr wrap="square">
            <a:spAutoFit/>
          </a:bodyPr>
          <a:lstStyle/>
          <a:p>
            <a:pPr marL="342900" marR="457200" lvl="0" indent="-342900" algn="r" rtl="1" fontAlgn="base">
              <a:buSzPts val="1000"/>
              <a:buFont typeface="Symbol" panose="05050102010706020507" pitchFamily="18" charset="2"/>
              <a:buChar char=""/>
              <a:tabLst>
                <a:tab pos="457200" algn="l"/>
              </a:tabLst>
            </a:pPr>
            <a:r>
              <a:rPr lang="he-IL" sz="1800"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מה זאת אומרת קסמים "מגניבים" עם חפצים שנמצאים בבית?</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a:t>
            </a:r>
            <a:endParaRPr lang="en-US" sz="1800" dirty="0">
              <a:effectLst/>
              <a:latin typeface="Times New Roman" panose="02020603050405020304" pitchFamily="18" charset="0"/>
              <a:ea typeface="Times New Roman" panose="02020603050405020304" pitchFamily="18" charset="0"/>
            </a:endParaRPr>
          </a:p>
        </p:txBody>
      </p:sp>
      <p:sp>
        <p:nvSpPr>
          <p:cNvPr id="8" name="תיבת טקסט 7">
            <a:extLst>
              <a:ext uri="{FF2B5EF4-FFF2-40B4-BE49-F238E27FC236}">
                <a16:creationId xmlns:a16="http://schemas.microsoft.com/office/drawing/2014/main" id="{55E8104C-22F3-476D-B807-8E6363026481}"/>
              </a:ext>
            </a:extLst>
          </p:cNvPr>
          <p:cNvSpPr txBox="1"/>
          <p:nvPr/>
        </p:nvSpPr>
        <p:spPr>
          <a:xfrm>
            <a:off x="1069943" y="2527515"/>
            <a:ext cx="11022289" cy="923330"/>
          </a:xfrm>
          <a:prstGeom prst="rect">
            <a:avLst/>
          </a:prstGeom>
          <a:noFill/>
        </p:spPr>
        <p:txBody>
          <a:bodyPr wrap="square">
            <a:spAutoFit/>
          </a:bodyPr>
          <a:lstStyle/>
          <a:p>
            <a:pPr marL="457200" algn="r" rtl="1"/>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לומדים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שם</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להזיז חפצים בלי לגעת בהם, להעלים חפצים ולכופף כפיות, לנחש מספרים </a:t>
            </a:r>
            <a:r>
              <a:rPr lang="he-IL"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ואפילו לבצע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קסם עם קלפים. </a:t>
            </a:r>
          </a:p>
          <a:p>
            <a:pPr marL="457200" algn="r" rtl="1"/>
            <a:endParaRPr lang="en-US" sz="1800" dirty="0">
              <a:effectLst/>
              <a:latin typeface="Times New Roman" panose="02020603050405020304" pitchFamily="18" charset="0"/>
              <a:ea typeface="Times New Roman" panose="02020603050405020304" pitchFamily="18" charset="0"/>
            </a:endParaRPr>
          </a:p>
          <a:p>
            <a:pPr marL="457200" algn="r" rtl="1"/>
            <a:r>
              <a:rPr lang="he-IL" sz="1800" dirty="0">
                <a:solidFill>
                  <a:srgbClr val="002060"/>
                </a:solidFill>
                <a:effectLst/>
                <a:latin typeface="Times New Roman" panose="02020603050405020304" pitchFamily="18" charset="0"/>
                <a:ea typeface="Times New Roman" panose="02020603050405020304" pitchFamily="18" charset="0"/>
                <a:cs typeface="David" panose="020E0502060401010101" pitchFamily="34" charset="-79"/>
              </a:rPr>
              <a:t>*שימו לב לקישור באמצעות המאזכר - שם. שם – מזכיר את ביה"ס לקוסמים)</a:t>
            </a:r>
            <a:endParaRPr lang="en-US" sz="1800" dirty="0">
              <a:effectLst/>
              <a:latin typeface="Times New Roman" panose="02020603050405020304" pitchFamily="18" charset="0"/>
              <a:ea typeface="Times New Roman" panose="02020603050405020304" pitchFamily="18" charset="0"/>
            </a:endParaRPr>
          </a:p>
        </p:txBody>
      </p:sp>
      <p:sp>
        <p:nvSpPr>
          <p:cNvPr id="10" name="תיבת טקסט 9">
            <a:extLst>
              <a:ext uri="{FF2B5EF4-FFF2-40B4-BE49-F238E27FC236}">
                <a16:creationId xmlns:a16="http://schemas.microsoft.com/office/drawing/2014/main" id="{83681216-9A57-46E5-A598-F660283708FE}"/>
              </a:ext>
            </a:extLst>
          </p:cNvPr>
          <p:cNvSpPr txBox="1"/>
          <p:nvPr/>
        </p:nvSpPr>
        <p:spPr>
          <a:xfrm>
            <a:off x="5746815" y="3867368"/>
            <a:ext cx="6103854" cy="369332"/>
          </a:xfrm>
          <a:prstGeom prst="rect">
            <a:avLst/>
          </a:prstGeom>
          <a:noFill/>
        </p:spPr>
        <p:txBody>
          <a:bodyPr wrap="square">
            <a:spAutoFit/>
          </a:bodyPr>
          <a:lstStyle/>
          <a:p>
            <a:pPr marL="457200" algn="r" rtl="1"/>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בנוסף,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אוכל לגלות את "הטריקים" של הקוסם. </a:t>
            </a:r>
            <a:endParaRPr lang="en-US" sz="1800" dirty="0">
              <a:effectLst/>
              <a:latin typeface="Times New Roman" panose="02020603050405020304" pitchFamily="18" charset="0"/>
              <a:ea typeface="Times New Roman" panose="02020603050405020304" pitchFamily="18" charset="0"/>
            </a:endParaRPr>
          </a:p>
        </p:txBody>
      </p:sp>
      <p:sp>
        <p:nvSpPr>
          <p:cNvPr id="12" name="תיבת טקסט 11">
            <a:extLst>
              <a:ext uri="{FF2B5EF4-FFF2-40B4-BE49-F238E27FC236}">
                <a16:creationId xmlns:a16="http://schemas.microsoft.com/office/drawing/2014/main" id="{3DEF9BF7-10CA-4C6B-94D6-6E159E038839}"/>
              </a:ext>
            </a:extLst>
          </p:cNvPr>
          <p:cNvSpPr txBox="1"/>
          <p:nvPr/>
        </p:nvSpPr>
        <p:spPr>
          <a:xfrm>
            <a:off x="5746815" y="4385376"/>
            <a:ext cx="6103854" cy="369332"/>
          </a:xfrm>
          <a:prstGeom prst="rect">
            <a:avLst/>
          </a:prstGeom>
          <a:noFill/>
        </p:spPr>
        <p:txBody>
          <a:bodyPr wrap="square">
            <a:spAutoFit/>
          </a:bodyPr>
          <a:lstStyle/>
          <a:p>
            <a:pPr marL="342900" marR="457200" lvl="0" indent="-342900" algn="r" rtl="1" fontAlgn="base">
              <a:buSzPts val="1000"/>
              <a:buFont typeface="Symbol" panose="05050102010706020507" pitchFamily="18" charset="2"/>
              <a:buChar char=""/>
              <a:tabLst>
                <a:tab pos="457200" algn="l"/>
              </a:tabLst>
            </a:pPr>
            <a:r>
              <a:rPr lang="he-IL" sz="1800"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מה זאת אומרת "טריקים" של הקוסם?</a:t>
            </a:r>
            <a:endParaRPr lang="en-US" sz="1800" dirty="0">
              <a:effectLst/>
              <a:latin typeface="Times New Roman" panose="02020603050405020304" pitchFamily="18" charset="0"/>
              <a:ea typeface="Times New Roman" panose="02020603050405020304" pitchFamily="18" charset="0"/>
            </a:endParaRPr>
          </a:p>
        </p:txBody>
      </p:sp>
      <p:sp>
        <p:nvSpPr>
          <p:cNvPr id="14" name="תיבת טקסט 13">
            <a:extLst>
              <a:ext uri="{FF2B5EF4-FFF2-40B4-BE49-F238E27FC236}">
                <a16:creationId xmlns:a16="http://schemas.microsoft.com/office/drawing/2014/main" id="{C2C18B75-3575-4FC7-B592-A6228FF3846F}"/>
              </a:ext>
            </a:extLst>
          </p:cNvPr>
          <p:cNvSpPr txBox="1"/>
          <p:nvPr/>
        </p:nvSpPr>
        <p:spPr>
          <a:xfrm>
            <a:off x="992170" y="4797564"/>
            <a:ext cx="11022289" cy="1301190"/>
          </a:xfrm>
          <a:prstGeom prst="rect">
            <a:avLst/>
          </a:prstGeom>
          <a:noFill/>
        </p:spPr>
        <p:txBody>
          <a:bodyPr wrap="square">
            <a:spAutoFit/>
          </a:bodyPr>
          <a:lstStyle/>
          <a:p>
            <a:pPr marL="457200" algn="r" rtl="1">
              <a:lnSpc>
                <a:spcPct val="150000"/>
              </a:lnSpc>
            </a:pP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בכל  פעם שאני רואה קסם מפתיע, אני תמיד שואל: "וואו איך הוא עשה את הקסם"? אני יודע שהקוסם מצליח לגרום לנו לחשוב שהוא הצליח לעשות את הקסם כי יש לו כוחות מיוחדים. עכשיו יש לי הזדמנות ללמוד לעשות קסמים מפתיעים בעצמי.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למשל</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ראיתי שם מלפפון מרחף באוויר. ואני סקרן  ללמוד איך עושים את זה.  </a:t>
            </a:r>
            <a:endParaRPr lang="en-US" sz="1800" dirty="0">
              <a:effectLst/>
              <a:latin typeface="Times New Roman" panose="02020603050405020304" pitchFamily="18" charset="0"/>
              <a:ea typeface="Times New Roman" panose="02020603050405020304" pitchFamily="18" charset="0"/>
            </a:endParaRPr>
          </a:p>
        </p:txBody>
      </p:sp>
      <p:sp>
        <p:nvSpPr>
          <p:cNvPr id="9" name="מלבן 8">
            <a:extLst>
              <a:ext uri="{FF2B5EF4-FFF2-40B4-BE49-F238E27FC236}">
                <a16:creationId xmlns:a16="http://schemas.microsoft.com/office/drawing/2014/main" id="{940B479E-24AC-4D09-9F99-DCF0B49A14E7}"/>
              </a:ext>
            </a:extLst>
          </p:cNvPr>
          <p:cNvSpPr/>
          <p:nvPr/>
        </p:nvSpPr>
        <p:spPr>
          <a:xfrm>
            <a:off x="5791592" y="1463527"/>
            <a:ext cx="6014300" cy="498782"/>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a:extLst>
              <a:ext uri="{FF2B5EF4-FFF2-40B4-BE49-F238E27FC236}">
                <a16:creationId xmlns:a16="http://schemas.microsoft.com/office/drawing/2014/main" id="{6A745932-2B1C-441E-A823-27C929E191D6}"/>
              </a:ext>
            </a:extLst>
          </p:cNvPr>
          <p:cNvSpPr/>
          <p:nvPr/>
        </p:nvSpPr>
        <p:spPr>
          <a:xfrm>
            <a:off x="5595200" y="3809630"/>
            <a:ext cx="6014300" cy="498782"/>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ציין מיקום של כותרת תחתונה 3">
            <a:extLst>
              <a:ext uri="{FF2B5EF4-FFF2-40B4-BE49-F238E27FC236}">
                <a16:creationId xmlns:a16="http://schemas.microsoft.com/office/drawing/2014/main" id="{D4525A6D-0D0C-414A-9690-5B83987D566D}"/>
              </a:ext>
            </a:extLst>
          </p:cNvPr>
          <p:cNvSpPr>
            <a:spLocks noGrp="1"/>
          </p:cNvSpPr>
          <p:nvPr>
            <p:ph type="ftr" sz="quarter" idx="11"/>
          </p:nvPr>
        </p:nvSpPr>
        <p:spPr>
          <a:xfrm>
            <a:off x="5177088" y="6431915"/>
            <a:ext cx="2386149" cy="365125"/>
          </a:xfrm>
        </p:spPr>
        <p:txBody>
          <a:bodyPr/>
          <a:lstStyle/>
          <a:p>
            <a:pPr algn="ctr"/>
            <a:r>
              <a:rPr lang="he-IL" sz="1000" b="1" dirty="0">
                <a:latin typeface="David" panose="020E0502060401010101" pitchFamily="34" charset="-79"/>
                <a:cs typeface="David" panose="020E0502060401010101" pitchFamily="34" charset="-79"/>
              </a:rPr>
              <a:t>יעל עזרא, תיכון אורט מאיר, קריית גת</a:t>
            </a:r>
          </a:p>
        </p:txBody>
      </p:sp>
    </p:spTree>
    <p:extLst>
      <p:ext uri="{BB962C8B-B14F-4D97-AF65-F5344CB8AC3E}">
        <p14:creationId xmlns:p14="http://schemas.microsoft.com/office/powerpoint/2010/main" val="1133310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2"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תיבת טקסט 10">
            <a:extLst>
              <a:ext uri="{FF2B5EF4-FFF2-40B4-BE49-F238E27FC236}">
                <a16:creationId xmlns:a16="http://schemas.microsoft.com/office/drawing/2014/main" id="{6679FF9E-219A-47FB-80C2-09EBC319DCA5}"/>
              </a:ext>
            </a:extLst>
          </p:cNvPr>
          <p:cNvSpPr txBox="1"/>
          <p:nvPr/>
        </p:nvSpPr>
        <p:spPr>
          <a:xfrm>
            <a:off x="5710286" y="487660"/>
            <a:ext cx="6103854" cy="369332"/>
          </a:xfrm>
          <a:prstGeom prst="rect">
            <a:avLst/>
          </a:prstGeom>
          <a:noFill/>
        </p:spPr>
        <p:txBody>
          <a:bodyPr wrap="square">
            <a:spAutoFit/>
          </a:bodyPr>
          <a:lstStyle/>
          <a:p>
            <a:pPr marL="457200" algn="r" rtl="1"/>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כמו כן,</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אוכל להפתיע את החברים ואת המשפחה. </a:t>
            </a:r>
            <a:endParaRPr lang="en-US" sz="1800" dirty="0">
              <a:effectLst/>
              <a:latin typeface="Times New Roman" panose="02020603050405020304" pitchFamily="18" charset="0"/>
              <a:ea typeface="Times New Roman" panose="02020603050405020304" pitchFamily="18" charset="0"/>
            </a:endParaRPr>
          </a:p>
        </p:txBody>
      </p:sp>
      <p:sp>
        <p:nvSpPr>
          <p:cNvPr id="13" name="תיבת טקסט 12">
            <a:extLst>
              <a:ext uri="{FF2B5EF4-FFF2-40B4-BE49-F238E27FC236}">
                <a16:creationId xmlns:a16="http://schemas.microsoft.com/office/drawing/2014/main" id="{39696D59-BD04-4832-B00A-884CC676A87C}"/>
              </a:ext>
            </a:extLst>
          </p:cNvPr>
          <p:cNvSpPr txBox="1"/>
          <p:nvPr/>
        </p:nvSpPr>
        <p:spPr>
          <a:xfrm>
            <a:off x="5684361" y="1200674"/>
            <a:ext cx="6103854" cy="369332"/>
          </a:xfrm>
          <a:prstGeom prst="rect">
            <a:avLst/>
          </a:prstGeom>
          <a:noFill/>
        </p:spPr>
        <p:txBody>
          <a:bodyPr wrap="square">
            <a:spAutoFit/>
          </a:bodyPr>
          <a:lstStyle/>
          <a:p>
            <a:pPr marL="342900" marR="457200" lvl="0" indent="-342900" algn="r" rtl="1" fontAlgn="base">
              <a:buSzPts val="1000"/>
              <a:buFont typeface="Symbol" panose="05050102010706020507" pitchFamily="18" charset="2"/>
              <a:buChar char=""/>
              <a:tabLst>
                <a:tab pos="457200" algn="l"/>
              </a:tabLst>
            </a:pPr>
            <a:r>
              <a:rPr lang="he-IL" sz="1800"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איך אוכל להפתיע, למה חשוב לי להפתיע?</a:t>
            </a:r>
            <a:endParaRPr lang="en-US" sz="1800" dirty="0">
              <a:effectLst/>
              <a:latin typeface="Times New Roman" panose="02020603050405020304" pitchFamily="18" charset="0"/>
              <a:ea typeface="Times New Roman" panose="02020603050405020304" pitchFamily="18" charset="0"/>
            </a:endParaRPr>
          </a:p>
        </p:txBody>
      </p:sp>
      <p:sp>
        <p:nvSpPr>
          <p:cNvPr id="15" name="תיבת טקסט 14">
            <a:extLst>
              <a:ext uri="{FF2B5EF4-FFF2-40B4-BE49-F238E27FC236}">
                <a16:creationId xmlns:a16="http://schemas.microsoft.com/office/drawing/2014/main" id="{86E3D6B2-A92B-45D4-A371-5F0C0D319713}"/>
              </a:ext>
            </a:extLst>
          </p:cNvPr>
          <p:cNvSpPr txBox="1"/>
          <p:nvPr/>
        </p:nvSpPr>
        <p:spPr>
          <a:xfrm>
            <a:off x="1404594" y="1731563"/>
            <a:ext cx="10169164" cy="1415772"/>
          </a:xfrm>
          <a:prstGeom prst="rect">
            <a:avLst/>
          </a:prstGeom>
          <a:noFill/>
        </p:spPr>
        <p:txBody>
          <a:bodyPr wrap="square">
            <a:spAutoFit/>
          </a:bodyPr>
          <a:lstStyle/>
          <a:p>
            <a:pPr algn="r" rtl="1">
              <a:lnSpc>
                <a:spcPct val="150000"/>
              </a:lnSpc>
            </a:pP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הרבה פעמים קורה שאין לנו מה לעשות כשנפגשים עם חברים או עם משפחה,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ואז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אוכל להפתיע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אותם</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בקסם שלמדתי לעשות. אני בטוח שהחברים שלי יתלהבו וירצו לדעת איך אני עושה את הקסם. </a:t>
            </a:r>
          </a:p>
          <a:p>
            <a:pPr algn="r" rtl="1"/>
            <a:endParaRPr lang="en-US" sz="1800" dirty="0">
              <a:effectLst/>
              <a:latin typeface="Times New Roman" panose="02020603050405020304" pitchFamily="18" charset="0"/>
              <a:ea typeface="Times New Roman" panose="02020603050405020304" pitchFamily="18" charset="0"/>
            </a:endParaRPr>
          </a:p>
          <a:p>
            <a:pPr algn="r" rtl="1"/>
            <a:r>
              <a:rPr lang="he-IL" sz="1400" b="1" u="sng" dirty="0">
                <a:solidFill>
                  <a:srgbClr val="002060"/>
                </a:solidFill>
                <a:effectLst/>
                <a:ea typeface="David" panose="020E0502060401010101" pitchFamily="34" charset="-79"/>
                <a:cs typeface="David" panose="020E0502060401010101" pitchFamily="34" charset="-79"/>
              </a:rPr>
              <a:t>**שימו לב לקישור באמצעות </a:t>
            </a:r>
            <a:r>
              <a:rPr lang="he-IL" sz="1400" b="1" u="sng" dirty="0">
                <a:solidFill>
                  <a:srgbClr val="2F5496"/>
                </a:solidFill>
                <a:effectLst/>
                <a:ea typeface="David" panose="020E0502060401010101" pitchFamily="34" charset="-79"/>
                <a:cs typeface="David" panose="020E0502060401010101" pitchFamily="34" charset="-79"/>
              </a:rPr>
              <a:t>המאזכר אותם. את + הם, הם = בני משפחה וחברים </a:t>
            </a:r>
            <a:endParaRPr lang="he-IL" sz="1200" dirty="0"/>
          </a:p>
        </p:txBody>
      </p:sp>
      <p:sp>
        <p:nvSpPr>
          <p:cNvPr id="16" name="תיבת טקסט 15">
            <a:extLst>
              <a:ext uri="{FF2B5EF4-FFF2-40B4-BE49-F238E27FC236}">
                <a16:creationId xmlns:a16="http://schemas.microsoft.com/office/drawing/2014/main" id="{4288EB17-A86E-4203-90A9-348141AF4FAB}"/>
              </a:ext>
            </a:extLst>
          </p:cNvPr>
          <p:cNvSpPr txBox="1"/>
          <p:nvPr/>
        </p:nvSpPr>
        <p:spPr>
          <a:xfrm>
            <a:off x="2192519" y="3929665"/>
            <a:ext cx="9999481" cy="369332"/>
          </a:xfrm>
          <a:prstGeom prst="rect">
            <a:avLst/>
          </a:prstGeom>
          <a:noFill/>
        </p:spPr>
        <p:txBody>
          <a:bodyPr wrap="square">
            <a:spAutoFit/>
          </a:bodyPr>
          <a:lstStyle/>
          <a:p>
            <a:pPr marL="457200" algn="r" rtl="1"/>
            <a:r>
              <a:rPr lang="he-IL" sz="1800" b="1" u="sng" dirty="0">
                <a:solidFill>
                  <a:srgbClr val="FF0000"/>
                </a:solidFill>
                <a:effectLst/>
                <a:latin typeface="Times New Roman" panose="02020603050405020304" pitchFamily="18" charset="0"/>
                <a:ea typeface="Times New Roman" panose="02020603050405020304" pitchFamily="18" charset="0"/>
                <a:cs typeface="David" panose="020E0502060401010101" pitchFamily="34" charset="-79"/>
              </a:rPr>
              <a:t>7. שלב שביעי: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הוסף משפט סיום -  </a:t>
            </a:r>
            <a:r>
              <a:rPr lang="he-IL" sz="1800" b="1" dirty="0" err="1">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סת"מ</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  </a:t>
            </a:r>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ס</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יכום, </a:t>
            </a:r>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ת</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וצאה, </a:t>
            </a:r>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מ</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סקנה, ה</a:t>
            </a:r>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מ</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לצה.</a:t>
            </a:r>
            <a:endParaRPr lang="en-US" sz="1800" dirty="0">
              <a:effectLst/>
              <a:latin typeface="Times New Roman" panose="02020603050405020304" pitchFamily="18" charset="0"/>
              <a:ea typeface="Times New Roman" panose="02020603050405020304" pitchFamily="18" charset="0"/>
            </a:endParaRPr>
          </a:p>
        </p:txBody>
      </p:sp>
      <p:sp>
        <p:nvSpPr>
          <p:cNvPr id="8" name="מלבן 7">
            <a:extLst>
              <a:ext uri="{FF2B5EF4-FFF2-40B4-BE49-F238E27FC236}">
                <a16:creationId xmlns:a16="http://schemas.microsoft.com/office/drawing/2014/main" id="{90BC368B-2228-4A32-A1A3-9A3EE7C542F8}"/>
              </a:ext>
            </a:extLst>
          </p:cNvPr>
          <p:cNvSpPr/>
          <p:nvPr/>
        </p:nvSpPr>
        <p:spPr>
          <a:xfrm>
            <a:off x="5729138" y="450416"/>
            <a:ext cx="6014300" cy="498782"/>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9" name="מחבר ישר 8">
            <a:extLst>
              <a:ext uri="{FF2B5EF4-FFF2-40B4-BE49-F238E27FC236}">
                <a16:creationId xmlns:a16="http://schemas.microsoft.com/office/drawing/2014/main" id="{6993B685-1926-439B-B4DC-D3F3425EA3A4}"/>
              </a:ext>
            </a:extLst>
          </p:cNvPr>
          <p:cNvCxnSpPr>
            <a:cxnSpLocks/>
          </p:cNvCxnSpPr>
          <p:nvPr/>
        </p:nvCxnSpPr>
        <p:spPr>
          <a:xfrm flipV="1">
            <a:off x="0" y="3585983"/>
            <a:ext cx="12192000" cy="42557"/>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0" name="מציין מיקום של כותרת תחתונה 3">
            <a:extLst>
              <a:ext uri="{FF2B5EF4-FFF2-40B4-BE49-F238E27FC236}">
                <a16:creationId xmlns:a16="http://schemas.microsoft.com/office/drawing/2014/main" id="{A353D3E6-AC76-41CC-B993-7C2F23D105D3}"/>
              </a:ext>
            </a:extLst>
          </p:cNvPr>
          <p:cNvSpPr>
            <a:spLocks noGrp="1"/>
          </p:cNvSpPr>
          <p:nvPr>
            <p:ph type="ftr" sz="quarter" idx="11"/>
          </p:nvPr>
        </p:nvSpPr>
        <p:spPr>
          <a:xfrm>
            <a:off x="5177088" y="6431915"/>
            <a:ext cx="2386149" cy="365125"/>
          </a:xfrm>
        </p:spPr>
        <p:txBody>
          <a:bodyPr/>
          <a:lstStyle/>
          <a:p>
            <a:pPr algn="ctr"/>
            <a:r>
              <a:rPr lang="he-IL" sz="1000" b="1" dirty="0">
                <a:latin typeface="David" panose="020E0502060401010101" pitchFamily="34" charset="-79"/>
                <a:cs typeface="David" panose="020E0502060401010101" pitchFamily="34" charset="-79"/>
              </a:rPr>
              <a:t>יעל עזרא, תיכון אורט מאיר, קריית גת</a:t>
            </a:r>
          </a:p>
        </p:txBody>
      </p:sp>
    </p:spTree>
    <p:extLst>
      <p:ext uri="{BB962C8B-B14F-4D97-AF65-F5344CB8AC3E}">
        <p14:creationId xmlns:p14="http://schemas.microsoft.com/office/powerpoint/2010/main" val="1520005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תיבת טקסט 15">
            <a:extLst>
              <a:ext uri="{FF2B5EF4-FFF2-40B4-BE49-F238E27FC236}">
                <a16:creationId xmlns:a16="http://schemas.microsoft.com/office/drawing/2014/main" id="{4288EB17-A86E-4203-90A9-348141AF4FAB}"/>
              </a:ext>
            </a:extLst>
          </p:cNvPr>
          <p:cNvSpPr txBox="1"/>
          <p:nvPr/>
        </p:nvSpPr>
        <p:spPr>
          <a:xfrm>
            <a:off x="2607298" y="506192"/>
            <a:ext cx="9298756" cy="369332"/>
          </a:xfrm>
          <a:prstGeom prst="rect">
            <a:avLst/>
          </a:prstGeom>
          <a:noFill/>
        </p:spPr>
        <p:txBody>
          <a:bodyPr wrap="square">
            <a:spAutoFit/>
          </a:bodyPr>
          <a:lstStyle/>
          <a:p>
            <a:pPr marL="457200" algn="r" rtl="1"/>
            <a:r>
              <a:rPr lang="he-IL" sz="1800" b="1" u="sng" dirty="0">
                <a:solidFill>
                  <a:srgbClr val="FF0000"/>
                </a:solidFill>
                <a:effectLst/>
                <a:latin typeface="Times New Roman" panose="02020603050405020304" pitchFamily="18" charset="0"/>
                <a:ea typeface="Times New Roman" panose="02020603050405020304" pitchFamily="18" charset="0"/>
                <a:cs typeface="David" panose="020E0502060401010101" pitchFamily="34" charset="-79"/>
              </a:rPr>
              <a:t>7. שלב שביעי: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הוסף משפט סיום -  </a:t>
            </a:r>
            <a:r>
              <a:rPr lang="he-IL" sz="1800" b="1" dirty="0" err="1">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סת"מ</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  </a:t>
            </a:r>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ס</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יכום, </a:t>
            </a:r>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ת</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וצאה, </a:t>
            </a:r>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מ</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סקנה, ה</a:t>
            </a:r>
            <a:r>
              <a:rPr lang="he-IL" sz="18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מ</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לצה.</a:t>
            </a:r>
            <a:endParaRPr lang="en-US" sz="1800" dirty="0">
              <a:effectLst/>
              <a:latin typeface="Times New Roman" panose="02020603050405020304" pitchFamily="18" charset="0"/>
              <a:ea typeface="Times New Roman" panose="02020603050405020304" pitchFamily="18" charset="0"/>
            </a:endParaRPr>
          </a:p>
        </p:txBody>
      </p:sp>
      <p:sp>
        <p:nvSpPr>
          <p:cNvPr id="18" name="תיבת טקסט 17">
            <a:extLst>
              <a:ext uri="{FF2B5EF4-FFF2-40B4-BE49-F238E27FC236}">
                <a16:creationId xmlns:a16="http://schemas.microsoft.com/office/drawing/2014/main" id="{6F7C2C11-17AE-4D14-BE05-E85D6E8601B9}"/>
              </a:ext>
            </a:extLst>
          </p:cNvPr>
          <p:cNvSpPr txBox="1"/>
          <p:nvPr/>
        </p:nvSpPr>
        <p:spPr>
          <a:xfrm>
            <a:off x="1570350" y="1168327"/>
            <a:ext cx="10169164" cy="885692"/>
          </a:xfrm>
          <a:prstGeom prst="rect">
            <a:avLst/>
          </a:prstGeom>
          <a:noFill/>
        </p:spPr>
        <p:txBody>
          <a:bodyPr wrap="square">
            <a:spAutoFit/>
          </a:bodyPr>
          <a:lstStyle/>
          <a:p>
            <a:pPr algn="r" rtl="1">
              <a:lnSpc>
                <a:spcPct val="150000"/>
              </a:lnSpc>
            </a:pP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אחרי שביקרתי בבית הספר לקוסמים ברור לי שארצה להירשם לביה"ס. אני בטוח שיהיה לי מעניין ואוכל להכיר חברים חדשים שגם הם מתעניינים בקסמים. </a:t>
            </a:r>
            <a:endParaRPr lang="en-US" sz="1800" dirty="0">
              <a:effectLst/>
              <a:latin typeface="Times New Roman" panose="02020603050405020304" pitchFamily="18" charset="0"/>
              <a:ea typeface="Times New Roman" panose="02020603050405020304" pitchFamily="18" charset="0"/>
            </a:endParaRPr>
          </a:p>
        </p:txBody>
      </p:sp>
      <p:sp>
        <p:nvSpPr>
          <p:cNvPr id="12" name="מלבן 11">
            <a:extLst>
              <a:ext uri="{FF2B5EF4-FFF2-40B4-BE49-F238E27FC236}">
                <a16:creationId xmlns:a16="http://schemas.microsoft.com/office/drawing/2014/main" id="{C43D35F4-0BBD-4DE0-8923-72762C58008A}"/>
              </a:ext>
            </a:extLst>
          </p:cNvPr>
          <p:cNvSpPr/>
          <p:nvPr/>
        </p:nvSpPr>
        <p:spPr>
          <a:xfrm>
            <a:off x="5448693" y="567204"/>
            <a:ext cx="791851" cy="303148"/>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תיבת טקסט 13">
            <a:extLst>
              <a:ext uri="{FF2B5EF4-FFF2-40B4-BE49-F238E27FC236}">
                <a16:creationId xmlns:a16="http://schemas.microsoft.com/office/drawing/2014/main" id="{FB1C47C1-CC75-4DB6-A0FA-23C4BFA067CD}"/>
              </a:ext>
            </a:extLst>
          </p:cNvPr>
          <p:cNvSpPr txBox="1"/>
          <p:nvPr/>
        </p:nvSpPr>
        <p:spPr>
          <a:xfrm>
            <a:off x="4678050" y="4232941"/>
            <a:ext cx="3124986" cy="764184"/>
          </a:xfrm>
          <a:prstGeom prst="rect">
            <a:avLst/>
          </a:prstGeom>
          <a:noFill/>
        </p:spPr>
        <p:txBody>
          <a:bodyPr wrap="square">
            <a:spAutoFit/>
          </a:bodyPr>
          <a:lstStyle/>
          <a:p>
            <a:pPr algn="ctr" rtl="1">
              <a:lnSpc>
                <a:spcPct val="150000"/>
              </a:lnSpc>
            </a:pPr>
            <a:r>
              <a:rPr lang="he-IL" sz="32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הפסקה המלאה</a:t>
            </a:r>
            <a:endParaRPr lang="en-US" sz="3200" b="1" dirty="0">
              <a:effectLst/>
              <a:latin typeface="Times New Roman" panose="02020603050405020304" pitchFamily="18" charset="0"/>
              <a:ea typeface="Times New Roman" panose="02020603050405020304" pitchFamily="18" charset="0"/>
            </a:endParaRPr>
          </a:p>
        </p:txBody>
      </p:sp>
      <p:sp>
        <p:nvSpPr>
          <p:cNvPr id="3" name="חץ: למטה 2">
            <a:extLst>
              <a:ext uri="{FF2B5EF4-FFF2-40B4-BE49-F238E27FC236}">
                <a16:creationId xmlns:a16="http://schemas.microsoft.com/office/drawing/2014/main" id="{BB429B79-68DA-421E-AF57-A7FE84C41490}"/>
              </a:ext>
            </a:extLst>
          </p:cNvPr>
          <p:cNvSpPr/>
          <p:nvPr/>
        </p:nvSpPr>
        <p:spPr>
          <a:xfrm>
            <a:off x="5745635" y="4997125"/>
            <a:ext cx="989815" cy="1592211"/>
          </a:xfrm>
          <a:prstGeom prst="downArrow">
            <a:avLst/>
          </a:prstGeom>
          <a:solidFill>
            <a:schemeClr val="bg2">
              <a:lumMod val="7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accent4">
                  <a:lumMod val="75000"/>
                </a:schemeClr>
              </a:solidFill>
            </a:endParaRPr>
          </a:p>
        </p:txBody>
      </p:sp>
    </p:spTree>
    <p:extLst>
      <p:ext uri="{BB962C8B-B14F-4D97-AF65-F5344CB8AC3E}">
        <p14:creationId xmlns:p14="http://schemas.microsoft.com/office/powerpoint/2010/main" val="252972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2" grpId="0" animBg="1"/>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מלבן 8">
            <a:extLst>
              <a:ext uri="{FF2B5EF4-FFF2-40B4-BE49-F238E27FC236}">
                <a16:creationId xmlns:a16="http://schemas.microsoft.com/office/drawing/2014/main" id="{69507BC7-8B5F-4096-BF3F-22453C0E63F5}"/>
              </a:ext>
            </a:extLst>
          </p:cNvPr>
          <p:cNvSpPr/>
          <p:nvPr/>
        </p:nvSpPr>
        <p:spPr>
          <a:xfrm>
            <a:off x="33779" y="0"/>
            <a:ext cx="1219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 name="תיבת טקסט 2">
            <a:extLst>
              <a:ext uri="{FF2B5EF4-FFF2-40B4-BE49-F238E27FC236}">
                <a16:creationId xmlns:a16="http://schemas.microsoft.com/office/drawing/2014/main" id="{3E99256F-19C2-4719-BDB6-1586A746C819}"/>
              </a:ext>
            </a:extLst>
          </p:cNvPr>
          <p:cNvSpPr txBox="1"/>
          <p:nvPr/>
        </p:nvSpPr>
        <p:spPr>
          <a:xfrm>
            <a:off x="1282046" y="970961"/>
            <a:ext cx="10322350" cy="4670509"/>
          </a:xfrm>
          <a:prstGeom prst="rect">
            <a:avLst/>
          </a:prstGeom>
          <a:solidFill>
            <a:schemeClr val="bg1"/>
          </a:solidFill>
        </p:spPr>
        <p:txBody>
          <a:bodyPr wrap="square">
            <a:spAutoFit/>
          </a:bodyPr>
          <a:lstStyle/>
          <a:p>
            <a:pPr marL="457200" algn="r" rtl="1">
              <a:lnSpc>
                <a:spcPct val="150000"/>
              </a:lnSpc>
            </a:pP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בישוב שלנו הוחלט לפתוח בית ספר לקוסמים. </a:t>
            </a:r>
            <a:r>
              <a:rPr lang="he-IL" sz="1800" b="1" dirty="0">
                <a:solidFill>
                  <a:srgbClr val="FF0000"/>
                </a:solidFill>
                <a:effectLst/>
                <a:latin typeface="Times New Roman" panose="02020603050405020304" pitchFamily="18" charset="0"/>
                <a:ea typeface="Times New Roman" panose="02020603050405020304" pitchFamily="18" charset="0"/>
                <a:cs typeface="David" panose="020E0502060401010101" pitchFamily="34" charset="-79"/>
              </a:rPr>
              <a:t>החלטתי לבדוק האם כדאי לי להירשם לבית הספר לקוסמים? </a:t>
            </a:r>
            <a:r>
              <a:rPr lang="he-IL" sz="1800" b="1" dirty="0">
                <a:solidFill>
                  <a:srgbClr val="000000"/>
                </a:solidFill>
                <a:effectLst/>
                <a:highlight>
                  <a:srgbClr val="FFFF00"/>
                </a:highlight>
                <a:latin typeface="Times New Roman" panose="02020603050405020304" pitchFamily="18" charset="0"/>
                <a:ea typeface="Times New Roman" panose="02020603050405020304" pitchFamily="18" charset="0"/>
                <a:cs typeface="David" panose="020E0502060401010101" pitchFamily="34" charset="-79"/>
              </a:rPr>
              <a:t>ראשית</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לומדים שם קסמים "מגניבים" עם חפצים שנמצאים בבית. לומדים </a:t>
            </a:r>
            <a:r>
              <a:rPr lang="he-IL" sz="18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שם</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להזיז חפצים בלי לגעת בהם, להעלים חפצים ולכופף כפיות, לנחש מספרים </a:t>
            </a:r>
            <a:r>
              <a:rPr lang="he-IL"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ואפילו לבצע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קסם עם קלפים. </a:t>
            </a:r>
            <a:endParaRPr lang="en-US" sz="1800" dirty="0">
              <a:effectLst/>
              <a:latin typeface="Times New Roman" panose="02020603050405020304" pitchFamily="18" charset="0"/>
              <a:ea typeface="Times New Roman" panose="02020603050405020304" pitchFamily="18" charset="0"/>
            </a:endParaRPr>
          </a:p>
          <a:p>
            <a:pPr marL="457200" algn="r" rtl="1">
              <a:lnSpc>
                <a:spcPct val="150000"/>
              </a:lnSpc>
            </a:pPr>
            <a:r>
              <a:rPr lang="he-IL" sz="1800" b="1" dirty="0">
                <a:solidFill>
                  <a:srgbClr val="000000"/>
                </a:solidFill>
                <a:effectLst/>
                <a:highlight>
                  <a:srgbClr val="FFFF00"/>
                </a:highlight>
                <a:latin typeface="Times New Roman" panose="02020603050405020304" pitchFamily="18" charset="0"/>
                <a:ea typeface="Times New Roman" panose="02020603050405020304" pitchFamily="18" charset="0"/>
                <a:cs typeface="David" panose="020E0502060401010101" pitchFamily="34" charset="-79"/>
              </a:rPr>
              <a:t>בנוסף,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אוכל לגלות את "הטריקים" של הקוסם. אני תמיד שואל: "וואוו איך הוא עשה את הקסם"? אני יודע שהקוסם מצליח לגרום לנו לחשוב שהוא הצליח לעשות את הקסם כי יש לו כוחות מיוחדים. עכשיו יש לי הזדמנות ללמוד לעשות קסמים מפתיעים בעצמי. למשל, ראיתי שם מלפפון מרחף באוויר. ואני סקרן  ללמוד איך עושים את זה.  </a:t>
            </a:r>
            <a:r>
              <a:rPr lang="he-IL" sz="1800" b="1" dirty="0">
                <a:solidFill>
                  <a:srgbClr val="000000"/>
                </a:solidFill>
                <a:effectLst/>
                <a:highlight>
                  <a:srgbClr val="FFFF00"/>
                </a:highlight>
                <a:latin typeface="Times New Roman" panose="02020603050405020304" pitchFamily="18" charset="0"/>
                <a:ea typeface="Times New Roman" panose="02020603050405020304" pitchFamily="18" charset="0"/>
                <a:cs typeface="David" panose="020E0502060401010101" pitchFamily="34" charset="-79"/>
              </a:rPr>
              <a:t>כמו כן,</a:t>
            </a:r>
            <a:r>
              <a:rPr lang="he-IL" sz="1800" dirty="0">
                <a:solidFill>
                  <a:srgbClr val="000000"/>
                </a:solidFill>
                <a:effectLst/>
                <a:highlight>
                  <a:srgbClr val="FFFF00"/>
                </a:highlight>
                <a:latin typeface="Times New Roman" panose="02020603050405020304" pitchFamily="18" charset="0"/>
                <a:ea typeface="Times New Roman" panose="02020603050405020304" pitchFamily="18" charset="0"/>
                <a:cs typeface="David" panose="020E0502060401010101" pitchFamily="34" charset="-79"/>
              </a:rPr>
              <a:t> </a:t>
            </a:r>
            <a:r>
              <a:rPr lang="he-IL" sz="1800"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אוכל להפתיע את החברים ואת המשפחה. הרבה פעמים קורה שאין לנו מה לעשות כשנפגשים עם חברים או עם משפחה, ואז אוכל להפתיע אותם בקסם שלמדתי לעשות. אני בטוח שהחברים שלי יתלהבו וירצו לדעת איך אני עושה את הקסם. </a:t>
            </a:r>
            <a:endParaRPr lang="en-US" sz="1800" dirty="0">
              <a:effectLst/>
              <a:latin typeface="Times New Roman" panose="02020603050405020304" pitchFamily="18" charset="0"/>
              <a:ea typeface="Times New Roman" panose="02020603050405020304" pitchFamily="18" charset="0"/>
            </a:endParaRPr>
          </a:p>
          <a:p>
            <a:pPr marL="457200" algn="r" rtl="1">
              <a:lnSpc>
                <a:spcPct val="150000"/>
              </a:lnSpc>
            </a:pPr>
            <a:r>
              <a:rPr lang="he-IL" sz="1800" b="1" dirty="0">
                <a:solidFill>
                  <a:srgbClr val="0070C0"/>
                </a:solidFill>
                <a:effectLst/>
                <a:latin typeface="Times New Roman" panose="02020603050405020304" pitchFamily="18" charset="0"/>
                <a:ea typeface="Times New Roman" panose="02020603050405020304" pitchFamily="18" charset="0"/>
                <a:cs typeface="David" panose="020E0502060401010101" pitchFamily="34" charset="-79"/>
              </a:rPr>
              <a:t>אחרי שביקרתי בבית הספר לקוסמים ברור לי שארצה להירשם לביה"ס. אני בטוח שיהיה לי מעניין ואוכל להכיר חברים חדשים שגם הם מתעניינים בקסמים.  </a:t>
            </a:r>
            <a:endParaRPr lang="en-US" sz="1800" b="1" dirty="0">
              <a:solidFill>
                <a:srgbClr val="0070C0"/>
              </a:solidFill>
              <a:effectLst/>
              <a:latin typeface="Times New Roman" panose="02020603050405020304" pitchFamily="18" charset="0"/>
              <a:ea typeface="Times New Roman" panose="02020603050405020304" pitchFamily="18" charset="0"/>
            </a:endParaRPr>
          </a:p>
          <a:p>
            <a:pPr marL="459105" marR="852170" indent="-1905" algn="just" rtl="1">
              <a:lnSpc>
                <a:spcPct val="150000"/>
              </a:lnSpc>
              <a:spcAft>
                <a:spcPts val="85"/>
              </a:spcAft>
            </a:pPr>
            <a:r>
              <a:rPr lang="he-IL" sz="2000" b="1" u="none" strike="noStrike" dirty="0">
                <a:solidFill>
                  <a:srgbClr val="000000"/>
                </a:solidFill>
                <a:effectLst/>
                <a:latin typeface="David" panose="020E0502060401010101" pitchFamily="34" charset="-79"/>
                <a:ea typeface="David" panose="020E0502060401010101" pitchFamily="34" charset="-79"/>
                <a:cs typeface="David" panose="020E0502060401010101" pitchFamily="34" charset="-79"/>
              </a:rPr>
              <a:t> </a:t>
            </a:r>
            <a:endParaRPr lang="en-US" sz="2000" u="sng" dirty="0">
              <a:solidFill>
                <a:srgbClr val="000000"/>
              </a:solidFill>
              <a:effectLst/>
              <a:latin typeface="David" panose="020E0502060401010101" pitchFamily="34" charset="-79"/>
              <a:ea typeface="David" panose="020E0502060401010101" pitchFamily="34" charset="-79"/>
              <a:cs typeface="David" panose="020E0502060401010101" pitchFamily="34" charset="-79"/>
            </a:endParaRPr>
          </a:p>
        </p:txBody>
      </p:sp>
      <p:sp>
        <p:nvSpPr>
          <p:cNvPr id="4" name="תיבת טקסט 3">
            <a:extLst>
              <a:ext uri="{FF2B5EF4-FFF2-40B4-BE49-F238E27FC236}">
                <a16:creationId xmlns:a16="http://schemas.microsoft.com/office/drawing/2014/main" id="{9C9D869B-1AA8-4407-8AD8-BE7DADC81C61}"/>
              </a:ext>
            </a:extLst>
          </p:cNvPr>
          <p:cNvSpPr txBox="1"/>
          <p:nvPr/>
        </p:nvSpPr>
        <p:spPr>
          <a:xfrm>
            <a:off x="4581427" y="236479"/>
            <a:ext cx="3834351" cy="596189"/>
          </a:xfrm>
          <a:prstGeom prst="rect">
            <a:avLst/>
          </a:prstGeom>
          <a:noFill/>
        </p:spPr>
        <p:txBody>
          <a:bodyPr wrap="square">
            <a:spAutoFit/>
          </a:bodyPr>
          <a:lstStyle/>
          <a:p>
            <a:pPr marL="457200" algn="r" rtl="1">
              <a:lnSpc>
                <a:spcPct val="150000"/>
              </a:lnSpc>
            </a:pPr>
            <a:r>
              <a:rPr lang="he-IL" sz="2400" b="1" u="sng"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הפסקה </a:t>
            </a:r>
            <a:r>
              <a:rPr lang="he-IL" sz="2400" b="1" u="sng"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בשלמותה</a:t>
            </a:r>
            <a:endParaRPr lang="en-US" sz="2400" b="1" dirty="0">
              <a:effectLst/>
              <a:latin typeface="Times New Roman" panose="02020603050405020304" pitchFamily="18" charset="0"/>
              <a:ea typeface="Times New Roman" panose="02020603050405020304" pitchFamily="18" charset="0"/>
            </a:endParaRPr>
          </a:p>
        </p:txBody>
      </p:sp>
      <p:sp>
        <p:nvSpPr>
          <p:cNvPr id="5" name="תיבת טקסט 4">
            <a:extLst>
              <a:ext uri="{FF2B5EF4-FFF2-40B4-BE49-F238E27FC236}">
                <a16:creationId xmlns:a16="http://schemas.microsoft.com/office/drawing/2014/main" id="{8D05AB0E-DC7D-4C49-BB11-954FA6D78A07}"/>
              </a:ext>
            </a:extLst>
          </p:cNvPr>
          <p:cNvSpPr txBox="1"/>
          <p:nvPr/>
        </p:nvSpPr>
        <p:spPr>
          <a:xfrm>
            <a:off x="7663598" y="845203"/>
            <a:ext cx="3299382" cy="307777"/>
          </a:xfrm>
          <a:prstGeom prst="rect">
            <a:avLst/>
          </a:prstGeom>
          <a:noFill/>
        </p:spPr>
        <p:txBody>
          <a:bodyPr wrap="square" rtlCol="1">
            <a:spAutoFit/>
          </a:bodyPr>
          <a:lstStyle/>
          <a:p>
            <a:pPr algn="r" rtl="1"/>
            <a:r>
              <a:rPr lang="he-IL" sz="1400" dirty="0">
                <a:solidFill>
                  <a:srgbClr val="0070C0"/>
                </a:solidFill>
                <a:latin typeface="Guttman Yad-Brush" panose="02010401010101010101" pitchFamily="2" charset="-79"/>
                <a:cs typeface="Guttman Yad-Brush" panose="02010401010101010101" pitchFamily="2" charset="-79"/>
              </a:rPr>
              <a:t>משפט פתיחה המוביל אל הר"מ</a:t>
            </a:r>
          </a:p>
        </p:txBody>
      </p:sp>
      <p:sp>
        <p:nvSpPr>
          <p:cNvPr id="7" name="תיבת טקסט 6">
            <a:extLst>
              <a:ext uri="{FF2B5EF4-FFF2-40B4-BE49-F238E27FC236}">
                <a16:creationId xmlns:a16="http://schemas.microsoft.com/office/drawing/2014/main" id="{0FC7221F-EA90-40D8-AB7E-86314541E1BF}"/>
              </a:ext>
            </a:extLst>
          </p:cNvPr>
          <p:cNvSpPr txBox="1"/>
          <p:nvPr/>
        </p:nvSpPr>
        <p:spPr>
          <a:xfrm>
            <a:off x="4145438" y="801890"/>
            <a:ext cx="893189" cy="338554"/>
          </a:xfrm>
          <a:prstGeom prst="rect">
            <a:avLst/>
          </a:prstGeom>
          <a:noFill/>
        </p:spPr>
        <p:txBody>
          <a:bodyPr wrap="square">
            <a:spAutoFit/>
          </a:bodyPr>
          <a:lstStyle/>
          <a:p>
            <a:r>
              <a:rPr lang="he-IL" sz="1600" dirty="0">
                <a:solidFill>
                  <a:srgbClr val="0070C0"/>
                </a:solidFill>
                <a:latin typeface="Guttman Yad-Brush" panose="02010401010101010101" pitchFamily="2" charset="-79"/>
                <a:cs typeface="Guttman Yad-Brush" panose="02010401010101010101" pitchFamily="2" charset="-79"/>
              </a:rPr>
              <a:t>הר"מ</a:t>
            </a:r>
            <a:endParaRPr lang="he-IL" sz="1600" dirty="0">
              <a:solidFill>
                <a:srgbClr val="0070C0"/>
              </a:solidFill>
            </a:endParaRPr>
          </a:p>
        </p:txBody>
      </p:sp>
      <p:sp>
        <p:nvSpPr>
          <p:cNvPr id="8" name="תיבת טקסט 7">
            <a:extLst>
              <a:ext uri="{FF2B5EF4-FFF2-40B4-BE49-F238E27FC236}">
                <a16:creationId xmlns:a16="http://schemas.microsoft.com/office/drawing/2014/main" id="{A67C32EC-7043-47C1-B990-303EB550BEE8}"/>
              </a:ext>
            </a:extLst>
          </p:cNvPr>
          <p:cNvSpPr txBox="1"/>
          <p:nvPr/>
        </p:nvSpPr>
        <p:spPr>
          <a:xfrm>
            <a:off x="11164083" y="2327795"/>
            <a:ext cx="1040092" cy="523220"/>
          </a:xfrm>
          <a:prstGeom prst="rect">
            <a:avLst/>
          </a:prstGeom>
          <a:noFill/>
        </p:spPr>
        <p:txBody>
          <a:bodyPr wrap="square">
            <a:spAutoFit/>
          </a:bodyPr>
          <a:lstStyle/>
          <a:p>
            <a:pPr algn="ctr" rtl="1"/>
            <a:r>
              <a:rPr lang="he-IL" sz="1400" dirty="0">
                <a:solidFill>
                  <a:srgbClr val="0070C0"/>
                </a:solidFill>
                <a:latin typeface="Guttman Yad-Brush" panose="02010401010101010101" pitchFamily="2" charset="-79"/>
                <a:cs typeface="Guttman Yad-Brush" panose="02010401010101010101" pitchFamily="2" charset="-79"/>
              </a:rPr>
              <a:t>תומכים + הסברים</a:t>
            </a:r>
            <a:endParaRPr lang="he-IL" sz="1400" dirty="0">
              <a:solidFill>
                <a:srgbClr val="0070C0"/>
              </a:solidFill>
            </a:endParaRPr>
          </a:p>
        </p:txBody>
      </p:sp>
      <p:sp>
        <p:nvSpPr>
          <p:cNvPr id="10" name="מלבן 9">
            <a:extLst>
              <a:ext uri="{FF2B5EF4-FFF2-40B4-BE49-F238E27FC236}">
                <a16:creationId xmlns:a16="http://schemas.microsoft.com/office/drawing/2014/main" id="{06F47A31-445D-479A-8EE3-5416D2AB2192}"/>
              </a:ext>
            </a:extLst>
          </p:cNvPr>
          <p:cNvSpPr/>
          <p:nvPr/>
        </p:nvSpPr>
        <p:spPr>
          <a:xfrm>
            <a:off x="10440186" y="1518279"/>
            <a:ext cx="791851" cy="30314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a:extLst>
              <a:ext uri="{FF2B5EF4-FFF2-40B4-BE49-F238E27FC236}">
                <a16:creationId xmlns:a16="http://schemas.microsoft.com/office/drawing/2014/main" id="{34420579-ED59-4BFD-9636-6F3DB4327FB2}"/>
              </a:ext>
            </a:extLst>
          </p:cNvPr>
          <p:cNvSpPr/>
          <p:nvPr/>
        </p:nvSpPr>
        <p:spPr>
          <a:xfrm>
            <a:off x="10433509" y="2321876"/>
            <a:ext cx="791851" cy="30314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a:extLst>
              <a:ext uri="{FF2B5EF4-FFF2-40B4-BE49-F238E27FC236}">
                <a16:creationId xmlns:a16="http://schemas.microsoft.com/office/drawing/2014/main" id="{1871D8C1-0AAD-47CF-A1ED-D86D495079A2}"/>
              </a:ext>
            </a:extLst>
          </p:cNvPr>
          <p:cNvSpPr/>
          <p:nvPr/>
        </p:nvSpPr>
        <p:spPr>
          <a:xfrm>
            <a:off x="1891646" y="3125852"/>
            <a:ext cx="791851" cy="30314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תיבת טקסט 12">
            <a:extLst>
              <a:ext uri="{FF2B5EF4-FFF2-40B4-BE49-F238E27FC236}">
                <a16:creationId xmlns:a16="http://schemas.microsoft.com/office/drawing/2014/main" id="{C4DEB9BB-CA33-4383-BA21-E0A227D4E2E9}"/>
              </a:ext>
            </a:extLst>
          </p:cNvPr>
          <p:cNvSpPr txBox="1"/>
          <p:nvPr/>
        </p:nvSpPr>
        <p:spPr>
          <a:xfrm>
            <a:off x="467220" y="2782995"/>
            <a:ext cx="893189" cy="523220"/>
          </a:xfrm>
          <a:prstGeom prst="rect">
            <a:avLst/>
          </a:prstGeom>
          <a:noFill/>
        </p:spPr>
        <p:txBody>
          <a:bodyPr wrap="square">
            <a:spAutoFit/>
          </a:bodyPr>
          <a:lstStyle/>
          <a:p>
            <a:pPr algn="r" rtl="1"/>
            <a:r>
              <a:rPr lang="he-IL" sz="1400" dirty="0">
                <a:solidFill>
                  <a:srgbClr val="0070C0"/>
                </a:solidFill>
                <a:latin typeface="Guttman Yad-Brush" panose="02010401010101010101" pitchFamily="2" charset="-79"/>
                <a:cs typeface="Guttman Yad-Brush" panose="02010401010101010101" pitchFamily="2" charset="-79"/>
              </a:rPr>
              <a:t>מילות קישור</a:t>
            </a:r>
            <a:endParaRPr lang="he-IL" sz="1400" dirty="0">
              <a:solidFill>
                <a:srgbClr val="0070C0"/>
              </a:solidFill>
            </a:endParaRPr>
          </a:p>
        </p:txBody>
      </p:sp>
      <p:sp>
        <p:nvSpPr>
          <p:cNvPr id="14" name="תיבת טקסט 13">
            <a:extLst>
              <a:ext uri="{FF2B5EF4-FFF2-40B4-BE49-F238E27FC236}">
                <a16:creationId xmlns:a16="http://schemas.microsoft.com/office/drawing/2014/main" id="{D5182A91-D60B-499A-945C-0792446C66EF}"/>
              </a:ext>
            </a:extLst>
          </p:cNvPr>
          <p:cNvSpPr txBox="1"/>
          <p:nvPr/>
        </p:nvSpPr>
        <p:spPr>
          <a:xfrm>
            <a:off x="11041145" y="4331954"/>
            <a:ext cx="893189" cy="1169551"/>
          </a:xfrm>
          <a:prstGeom prst="rect">
            <a:avLst/>
          </a:prstGeom>
          <a:noFill/>
        </p:spPr>
        <p:txBody>
          <a:bodyPr wrap="square">
            <a:spAutoFit/>
          </a:bodyPr>
          <a:lstStyle/>
          <a:p>
            <a:pPr algn="r" rtl="1"/>
            <a:r>
              <a:rPr lang="he-IL" sz="1400" b="1" u="sng" dirty="0">
                <a:solidFill>
                  <a:srgbClr val="0070C0"/>
                </a:solidFill>
                <a:latin typeface="Guttman Yad-Brush" panose="02010401010101010101" pitchFamily="2" charset="-79"/>
                <a:cs typeface="Guttman Yad-Brush" panose="02010401010101010101" pitchFamily="2" charset="-79"/>
              </a:rPr>
              <a:t>סת"ם</a:t>
            </a:r>
          </a:p>
          <a:p>
            <a:pPr algn="r" rtl="1"/>
            <a:r>
              <a:rPr lang="he-IL" sz="1400" dirty="0">
                <a:solidFill>
                  <a:srgbClr val="0070C0"/>
                </a:solidFill>
                <a:latin typeface="Guttman Yad-Brush" panose="02010401010101010101" pitchFamily="2" charset="-79"/>
                <a:cs typeface="Guttman Yad-Brush" panose="02010401010101010101" pitchFamily="2" charset="-79"/>
              </a:rPr>
              <a:t>סיכום</a:t>
            </a:r>
          </a:p>
          <a:p>
            <a:pPr algn="r" rtl="1"/>
            <a:r>
              <a:rPr lang="he-IL" sz="1400" dirty="0">
                <a:solidFill>
                  <a:srgbClr val="0070C0"/>
                </a:solidFill>
                <a:latin typeface="Guttman Yad-Brush" panose="02010401010101010101" pitchFamily="2" charset="-79"/>
                <a:cs typeface="Guttman Yad-Brush" panose="02010401010101010101" pitchFamily="2" charset="-79"/>
              </a:rPr>
              <a:t>תוצאה</a:t>
            </a:r>
          </a:p>
          <a:p>
            <a:pPr algn="r" rtl="1"/>
            <a:r>
              <a:rPr lang="he-IL" sz="1400" dirty="0">
                <a:solidFill>
                  <a:srgbClr val="0070C0"/>
                </a:solidFill>
                <a:latin typeface="Guttman Yad-Brush" panose="02010401010101010101" pitchFamily="2" charset="-79"/>
                <a:cs typeface="Guttman Yad-Brush" panose="02010401010101010101" pitchFamily="2" charset="-79"/>
              </a:rPr>
              <a:t>מסקנה</a:t>
            </a:r>
          </a:p>
          <a:p>
            <a:pPr algn="r" rtl="1"/>
            <a:r>
              <a:rPr lang="he-IL" sz="1400" dirty="0">
                <a:solidFill>
                  <a:srgbClr val="0070C0"/>
                </a:solidFill>
                <a:latin typeface="Guttman Yad-Brush" panose="02010401010101010101" pitchFamily="2" charset="-79"/>
                <a:cs typeface="Guttman Yad-Brush" panose="02010401010101010101" pitchFamily="2" charset="-79"/>
              </a:rPr>
              <a:t>המלצה</a:t>
            </a:r>
            <a:endParaRPr lang="he-IL" sz="1400" dirty="0">
              <a:solidFill>
                <a:srgbClr val="0070C0"/>
              </a:solidFill>
            </a:endParaRPr>
          </a:p>
        </p:txBody>
      </p:sp>
      <p:sp>
        <p:nvSpPr>
          <p:cNvPr id="15" name="מציין מיקום של כותרת תחתונה 3">
            <a:extLst>
              <a:ext uri="{FF2B5EF4-FFF2-40B4-BE49-F238E27FC236}">
                <a16:creationId xmlns:a16="http://schemas.microsoft.com/office/drawing/2014/main" id="{98F55B55-74D1-4482-A0C6-C9C564EE37CE}"/>
              </a:ext>
            </a:extLst>
          </p:cNvPr>
          <p:cNvSpPr>
            <a:spLocks noGrp="1"/>
          </p:cNvSpPr>
          <p:nvPr>
            <p:ph type="ftr" sz="quarter" idx="11"/>
          </p:nvPr>
        </p:nvSpPr>
        <p:spPr>
          <a:xfrm>
            <a:off x="5177088" y="6431915"/>
            <a:ext cx="2386149" cy="365125"/>
          </a:xfrm>
        </p:spPr>
        <p:txBody>
          <a:bodyPr/>
          <a:lstStyle/>
          <a:p>
            <a:pPr algn="ctr"/>
            <a:r>
              <a:rPr lang="he-IL" sz="1000" b="1" dirty="0">
                <a:latin typeface="David" panose="020E0502060401010101" pitchFamily="34" charset="-79"/>
                <a:cs typeface="David" panose="020E0502060401010101" pitchFamily="34" charset="-79"/>
              </a:rPr>
              <a:t>יעל עזרא, תיכון אורט מאיר, קריית גת</a:t>
            </a:r>
          </a:p>
        </p:txBody>
      </p:sp>
    </p:spTree>
    <p:extLst>
      <p:ext uri="{BB962C8B-B14F-4D97-AF65-F5344CB8AC3E}">
        <p14:creationId xmlns:p14="http://schemas.microsoft.com/office/powerpoint/2010/main" val="3106333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inVertic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arn(inVertic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arn(inVertical)">
                                      <p:cBhvr>
                                        <p:cTn id="4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0" grpId="0" animBg="1"/>
      <p:bldP spid="11" grpId="0" animBg="1"/>
      <p:bldP spid="12" grpId="0" animBg="1"/>
      <p:bldP spid="13" grpId="0"/>
      <p:bldP spid="14" grpId="0"/>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1066</Words>
  <Application>Microsoft Office PowerPoint</Application>
  <PresentationFormat>מסך רחב</PresentationFormat>
  <Paragraphs>78</Paragraphs>
  <Slides>7</Slides>
  <Notes>0</Notes>
  <HiddenSlides>0</HiddenSlides>
  <MMClips>0</MMClips>
  <ScaleCrop>false</ScaleCrop>
  <HeadingPairs>
    <vt:vector size="6" baseType="variant">
      <vt:variant>
        <vt:lpstr>גופנים בשימוש</vt:lpstr>
      </vt:variant>
      <vt:variant>
        <vt:i4>8</vt:i4>
      </vt:variant>
      <vt:variant>
        <vt:lpstr>ערכת נושא</vt:lpstr>
      </vt:variant>
      <vt:variant>
        <vt:i4>1</vt:i4>
      </vt:variant>
      <vt:variant>
        <vt:lpstr>כותרות שקופיות</vt:lpstr>
      </vt:variant>
      <vt:variant>
        <vt:i4>7</vt:i4>
      </vt:variant>
    </vt:vector>
  </HeadingPairs>
  <TitlesOfParts>
    <vt:vector size="16" baseType="lpstr">
      <vt:lpstr>Arial</vt:lpstr>
      <vt:lpstr>Calibri</vt:lpstr>
      <vt:lpstr>Calibri Light</vt:lpstr>
      <vt:lpstr>David</vt:lpstr>
      <vt:lpstr>Guttman Yad-Brush</vt:lpstr>
      <vt:lpstr>Symbol</vt:lpstr>
      <vt:lpstr>Times New Roman</vt:lpstr>
      <vt:lpstr>Wingdings</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Esti Bernstian</dc:creator>
  <cp:lastModifiedBy>Esti Bernstian</cp:lastModifiedBy>
  <cp:revision>2</cp:revision>
  <dcterms:created xsi:type="dcterms:W3CDTF">2025-10-17T02:56:45Z</dcterms:created>
  <dcterms:modified xsi:type="dcterms:W3CDTF">2025-10-17T03:06:49Z</dcterms:modified>
</cp:coreProperties>
</file>