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36" r:id="rId1"/>
    <p:sldMasterId id="2147483762" r:id="rId2"/>
  </p:sldMasterIdLst>
  <p:sldIdLst>
    <p:sldId id="257" r:id="rId3"/>
    <p:sldId id="282" r:id="rId4"/>
    <p:sldId id="283" r:id="rId5"/>
    <p:sldId id="290" r:id="rId6"/>
    <p:sldId id="262" r:id="rId7"/>
    <p:sldId id="258" r:id="rId8"/>
    <p:sldId id="260" r:id="rId9"/>
    <p:sldId id="263" r:id="rId10"/>
    <p:sldId id="264" r:id="rId11"/>
    <p:sldId id="265" r:id="rId12"/>
    <p:sldId id="285" r:id="rId13"/>
    <p:sldId id="287" r:id="rId14"/>
    <p:sldId id="267" r:id="rId15"/>
    <p:sldId id="268" r:id="rId16"/>
    <p:sldId id="269" r:id="rId17"/>
    <p:sldId id="271" r:id="rId18"/>
    <p:sldId id="272" r:id="rId19"/>
    <p:sldId id="288" r:id="rId20"/>
    <p:sldId id="270" r:id="rId21"/>
    <p:sldId id="281" r:id="rId22"/>
    <p:sldId id="273" r:id="rId23"/>
    <p:sldId id="274" r:id="rId24"/>
    <p:sldId id="276" r:id="rId25"/>
    <p:sldId id="277" r:id="rId26"/>
    <p:sldId id="278" r:id="rId27"/>
    <p:sldId id="279"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sti Bernstian" initials="EB" lastIdx="2" clrIdx="0">
    <p:extLst>
      <p:ext uri="{19B8F6BF-5375-455C-9EA6-DF929625EA0E}">
        <p15:presenceInfo xmlns:p15="http://schemas.microsoft.com/office/powerpoint/2012/main" userId="Esti Bernstia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5000" autoAdjust="0"/>
    <p:restoredTop sz="94660"/>
  </p:normalViewPr>
  <p:slideViewPr>
    <p:cSldViewPr snapToGrid="0">
      <p:cViewPr varScale="1">
        <p:scale>
          <a:sx n="72" d="100"/>
          <a:sy n="72" d="100"/>
        </p:scale>
        <p:origin x="660" y="7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he-IL" smtClean="0"/>
              <a:t>לחץ כדי לערוך סגנון כותרת של תבנית בסיס</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he-IL" smtClean="0"/>
              <a:t>לחץ כדי לערוך סגנון כותרת משנה של תבנית בסיס</a:t>
            </a:r>
            <a:endParaRPr lang="en-US" dirty="0"/>
          </a:p>
        </p:txBody>
      </p:sp>
      <p:sp>
        <p:nvSpPr>
          <p:cNvPr id="4" name="Date Placeholder 3"/>
          <p:cNvSpPr>
            <a:spLocks noGrp="1"/>
          </p:cNvSpPr>
          <p:nvPr>
            <p:ph type="dt" sz="half" idx="10"/>
          </p:nvPr>
        </p:nvSpPr>
        <p:spPr/>
        <p:txBody>
          <a:bodyPr/>
          <a:lstStyle/>
          <a:p>
            <a:fld id="{66B7605E-213F-4FC6-9EC0-3D6A681C9D53}" type="datetimeFigureOut">
              <a:rPr lang="he-IL" smtClean="0"/>
              <a:t>כ"ג/תשרי/תשפ"ו</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2C171F08-D51A-41D2-AC12-4FD102450B4D}" type="slidenum">
              <a:rPr lang="he-IL" smtClean="0"/>
              <a:t>‹#›</a:t>
            </a:fld>
            <a:endParaRPr lang="he-IL"/>
          </a:p>
        </p:txBody>
      </p:sp>
    </p:spTree>
    <p:extLst>
      <p:ext uri="{BB962C8B-B14F-4D97-AF65-F5344CB8AC3E}">
        <p14:creationId xmlns:p14="http://schemas.microsoft.com/office/powerpoint/2010/main" val="39665265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smtClean="0"/>
              <a:t>לחץ כדי לערוך סגנון כותרת של תבנית בסיס</a:t>
            </a:r>
            <a:endParaRPr lang="en-US"/>
          </a:p>
        </p:txBody>
      </p:sp>
      <p:sp>
        <p:nvSpPr>
          <p:cNvPr id="3" name="Vertical Text Placeholder 2"/>
          <p:cNvSpPr>
            <a:spLocks noGrp="1"/>
          </p:cNvSpPr>
          <p:nvPr>
            <p:ph type="body" orient="vert" idx="1"/>
          </p:nvPr>
        </p:nvSpPr>
        <p:spPr/>
        <p:txBody>
          <a:bodyPr vert="eaVert"/>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Date Placeholder 3"/>
          <p:cNvSpPr>
            <a:spLocks noGrp="1"/>
          </p:cNvSpPr>
          <p:nvPr>
            <p:ph type="dt" sz="half" idx="10"/>
          </p:nvPr>
        </p:nvSpPr>
        <p:spPr/>
        <p:txBody>
          <a:bodyPr/>
          <a:lstStyle/>
          <a:p>
            <a:fld id="{66B7605E-213F-4FC6-9EC0-3D6A681C9D53}" type="datetimeFigureOut">
              <a:rPr lang="he-IL" smtClean="0"/>
              <a:t>כ"ג/תשרי/תשפ"ו</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2C171F08-D51A-41D2-AC12-4FD102450B4D}" type="slidenum">
              <a:rPr lang="he-IL" smtClean="0"/>
              <a:t>‹#›</a:t>
            </a:fld>
            <a:endParaRPr lang="he-IL"/>
          </a:p>
        </p:txBody>
      </p:sp>
    </p:spTree>
    <p:extLst>
      <p:ext uri="{BB962C8B-B14F-4D97-AF65-F5344CB8AC3E}">
        <p14:creationId xmlns:p14="http://schemas.microsoft.com/office/powerpoint/2010/main" val="17316891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he-IL" smtClean="0"/>
              <a:t>לחץ כדי לערוך סגנון כותרת של תבנית בסיס</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en-US"/>
          </a:p>
        </p:txBody>
      </p:sp>
      <p:sp>
        <p:nvSpPr>
          <p:cNvPr id="4" name="Date Placeholder 3"/>
          <p:cNvSpPr>
            <a:spLocks noGrp="1"/>
          </p:cNvSpPr>
          <p:nvPr>
            <p:ph type="dt" sz="half" idx="10"/>
          </p:nvPr>
        </p:nvSpPr>
        <p:spPr/>
        <p:txBody>
          <a:bodyPr/>
          <a:lstStyle/>
          <a:p>
            <a:fld id="{66B7605E-213F-4FC6-9EC0-3D6A681C9D53}" type="datetimeFigureOut">
              <a:rPr lang="he-IL" smtClean="0"/>
              <a:t>כ"ג/תשרי/תשפ"ו</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2C171F08-D51A-41D2-AC12-4FD102450B4D}" type="slidenum">
              <a:rPr lang="he-IL" smtClean="0"/>
              <a:t>‹#›</a:t>
            </a:fld>
            <a:endParaRPr lang="he-IL"/>
          </a:p>
        </p:txBody>
      </p:sp>
    </p:spTree>
    <p:extLst>
      <p:ext uri="{BB962C8B-B14F-4D97-AF65-F5344CB8AC3E}">
        <p14:creationId xmlns:p14="http://schemas.microsoft.com/office/powerpoint/2010/main" val="43243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כותרת ותוכן">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smtClean="0"/>
              <a:t>לחץ כדי לערוך סגנון כותרת של תבנית בסיס</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10/19/2025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920385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he-IL" smtClean="0"/>
              <a:t>לחץ כדי לערוך סגנון כותרת של תבנית בסיס</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e-IL" smtClean="0"/>
              <a:t>לחץ כדי לערוך סגנון כותרת משנה של תבנית בסיס</a:t>
            </a:r>
            <a:endParaRPr lang="en-US" dirty="0"/>
          </a:p>
        </p:txBody>
      </p:sp>
      <p:sp>
        <p:nvSpPr>
          <p:cNvPr id="4" name="Date Placeholder 3"/>
          <p:cNvSpPr>
            <a:spLocks noGrp="1"/>
          </p:cNvSpPr>
          <p:nvPr>
            <p:ph type="dt" sz="half" idx="10"/>
          </p:nvPr>
        </p:nvSpPr>
        <p:spPr/>
        <p:txBody>
          <a:bodyPr/>
          <a:lstStyle/>
          <a:p>
            <a:fld id="{66B7605E-213F-4FC6-9EC0-3D6A681C9D53}" type="datetimeFigureOut">
              <a:rPr lang="he-IL" smtClean="0"/>
              <a:t>כ"ג/תשרי/תשפ"ו</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2C171F08-D51A-41D2-AC12-4FD102450B4D}" type="slidenum">
              <a:rPr lang="he-IL" smtClean="0"/>
              <a:t>‹#›</a:t>
            </a:fld>
            <a:endParaRPr lang="he-IL"/>
          </a:p>
        </p:txBody>
      </p:sp>
    </p:spTree>
    <p:extLst>
      <p:ext uri="{BB962C8B-B14F-4D97-AF65-F5344CB8AC3E}">
        <p14:creationId xmlns:p14="http://schemas.microsoft.com/office/powerpoint/2010/main" val="21310702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he-IL" smtClean="0"/>
              <a:t>לחץ כדי לערוך סגנון כותרת של תבנית בסיס</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Date Placeholder 3"/>
          <p:cNvSpPr>
            <a:spLocks noGrp="1"/>
          </p:cNvSpPr>
          <p:nvPr>
            <p:ph type="dt" sz="half" idx="10"/>
          </p:nvPr>
        </p:nvSpPr>
        <p:spPr/>
        <p:txBody>
          <a:bodyPr/>
          <a:lstStyle/>
          <a:p>
            <a:fld id="{66B7605E-213F-4FC6-9EC0-3D6A681C9D53}" type="datetimeFigureOut">
              <a:rPr lang="he-IL" smtClean="0"/>
              <a:t>כ"ג/תשרי/תשפ"ו</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2C171F08-D51A-41D2-AC12-4FD102450B4D}" type="slidenum">
              <a:rPr lang="he-IL" smtClean="0"/>
              <a:t>‹#›</a:t>
            </a:fld>
            <a:endParaRPr lang="he-IL"/>
          </a:p>
        </p:txBody>
      </p:sp>
    </p:spTree>
    <p:extLst>
      <p:ext uri="{BB962C8B-B14F-4D97-AF65-F5344CB8AC3E}">
        <p14:creationId xmlns:p14="http://schemas.microsoft.com/office/powerpoint/2010/main" val="22654533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he-IL" smtClean="0"/>
              <a:t>לחץ כדי לערוך סגנון כותרת של תבנית בסיס</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e-IL" smtClean="0"/>
              <a:t>ערוך סגנונות טקסט של תבנית בסיס</a:t>
            </a:r>
          </a:p>
        </p:txBody>
      </p:sp>
      <p:sp>
        <p:nvSpPr>
          <p:cNvPr id="4" name="Date Placeholder 3"/>
          <p:cNvSpPr>
            <a:spLocks noGrp="1"/>
          </p:cNvSpPr>
          <p:nvPr>
            <p:ph type="dt" sz="half" idx="10"/>
          </p:nvPr>
        </p:nvSpPr>
        <p:spPr/>
        <p:txBody>
          <a:bodyPr/>
          <a:lstStyle/>
          <a:p>
            <a:fld id="{66B7605E-213F-4FC6-9EC0-3D6A681C9D53}" type="datetimeFigureOut">
              <a:rPr lang="he-IL" smtClean="0"/>
              <a:t>כ"ג/תשרי/תשפ"ו</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2C171F08-D51A-41D2-AC12-4FD102450B4D}" type="slidenum">
              <a:rPr lang="he-IL" smtClean="0"/>
              <a:t>‹#›</a:t>
            </a:fld>
            <a:endParaRPr lang="he-IL"/>
          </a:p>
        </p:txBody>
      </p:sp>
    </p:spTree>
    <p:extLst>
      <p:ext uri="{BB962C8B-B14F-4D97-AF65-F5344CB8AC3E}">
        <p14:creationId xmlns:p14="http://schemas.microsoft.com/office/powerpoint/2010/main" val="15763929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he-IL" smtClean="0"/>
              <a:t>לחץ כדי לערוך סגנון כותרת של תבנית בסיס</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5" name="Date Placeholder 4"/>
          <p:cNvSpPr>
            <a:spLocks noGrp="1"/>
          </p:cNvSpPr>
          <p:nvPr>
            <p:ph type="dt" sz="half" idx="10"/>
          </p:nvPr>
        </p:nvSpPr>
        <p:spPr/>
        <p:txBody>
          <a:bodyPr/>
          <a:lstStyle/>
          <a:p>
            <a:fld id="{66B7605E-213F-4FC6-9EC0-3D6A681C9D53}" type="datetimeFigureOut">
              <a:rPr lang="he-IL" smtClean="0"/>
              <a:t>כ"ג/תשרי/תשפ"ו</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2C171F08-D51A-41D2-AC12-4FD102450B4D}" type="slidenum">
              <a:rPr lang="he-IL" smtClean="0"/>
              <a:t>‹#›</a:t>
            </a:fld>
            <a:endParaRPr lang="he-IL"/>
          </a:p>
        </p:txBody>
      </p:sp>
    </p:spTree>
    <p:extLst>
      <p:ext uri="{BB962C8B-B14F-4D97-AF65-F5344CB8AC3E}">
        <p14:creationId xmlns:p14="http://schemas.microsoft.com/office/powerpoint/2010/main" val="235859528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he-IL" smtClean="0"/>
              <a:t>לחץ כדי לערוך סגנון כותרת של תבנית בסיס</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ערוך סגנונות טקסט של תבנית בסיס</a:t>
            </a:r>
          </a:p>
        </p:txBody>
      </p:sp>
      <p:sp>
        <p:nvSpPr>
          <p:cNvPr id="12" name="Content Placeholder 3"/>
          <p:cNvSpPr>
            <a:spLocks noGrp="1"/>
          </p:cNvSpPr>
          <p:nvPr>
            <p:ph sz="quarter" idx="13"/>
          </p:nvPr>
        </p:nvSpPr>
        <p:spPr>
          <a:xfrm>
            <a:off x="913774" y="3051012"/>
            <a:ext cx="5106027" cy="2740187"/>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ערוך סגנונות טקסט של תבנית בסיס</a:t>
            </a:r>
          </a:p>
        </p:txBody>
      </p:sp>
      <p:sp>
        <p:nvSpPr>
          <p:cNvPr id="13" name="Content Placeholder 5"/>
          <p:cNvSpPr>
            <a:spLocks noGrp="1"/>
          </p:cNvSpPr>
          <p:nvPr>
            <p:ph sz="quarter" idx="14"/>
          </p:nvPr>
        </p:nvSpPr>
        <p:spPr>
          <a:xfrm>
            <a:off x="6172200" y="3051012"/>
            <a:ext cx="5105401" cy="2740187"/>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7" name="Date Placeholder 6"/>
          <p:cNvSpPr>
            <a:spLocks noGrp="1"/>
          </p:cNvSpPr>
          <p:nvPr>
            <p:ph type="dt" sz="half" idx="10"/>
          </p:nvPr>
        </p:nvSpPr>
        <p:spPr/>
        <p:txBody>
          <a:bodyPr/>
          <a:lstStyle/>
          <a:p>
            <a:fld id="{66B7605E-213F-4FC6-9EC0-3D6A681C9D53}" type="datetimeFigureOut">
              <a:rPr lang="he-IL" smtClean="0"/>
              <a:t>כ"ג/תשרי/תשפ"ו</a:t>
            </a:fld>
            <a:endParaRPr lang="he-IL"/>
          </a:p>
        </p:txBody>
      </p:sp>
      <p:sp>
        <p:nvSpPr>
          <p:cNvPr id="8" name="Footer Placeholder 7"/>
          <p:cNvSpPr>
            <a:spLocks noGrp="1"/>
          </p:cNvSpPr>
          <p:nvPr>
            <p:ph type="ftr" sz="quarter" idx="11"/>
          </p:nvPr>
        </p:nvSpPr>
        <p:spPr/>
        <p:txBody>
          <a:bodyPr/>
          <a:lstStyle/>
          <a:p>
            <a:endParaRPr lang="he-IL"/>
          </a:p>
        </p:txBody>
      </p:sp>
      <p:sp>
        <p:nvSpPr>
          <p:cNvPr id="9" name="Slide Number Placeholder 8"/>
          <p:cNvSpPr>
            <a:spLocks noGrp="1"/>
          </p:cNvSpPr>
          <p:nvPr>
            <p:ph type="sldNum" sz="quarter" idx="12"/>
          </p:nvPr>
        </p:nvSpPr>
        <p:spPr/>
        <p:txBody>
          <a:bodyPr/>
          <a:lstStyle/>
          <a:p>
            <a:fld id="{2C171F08-D51A-41D2-AC12-4FD102450B4D}" type="slidenum">
              <a:rPr lang="he-IL" smtClean="0"/>
              <a:t>‹#›</a:t>
            </a:fld>
            <a:endParaRPr lang="he-IL"/>
          </a:p>
        </p:txBody>
      </p:sp>
    </p:spTree>
    <p:extLst>
      <p:ext uri="{BB962C8B-B14F-4D97-AF65-F5344CB8AC3E}">
        <p14:creationId xmlns:p14="http://schemas.microsoft.com/office/powerpoint/2010/main" val="372831081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he-IL" smtClean="0"/>
              <a:t>לחץ כדי לערוך סגנון כותרת של תבנית בסיס</a:t>
            </a:r>
            <a:endParaRPr lang="en-US" dirty="0"/>
          </a:p>
        </p:txBody>
      </p:sp>
      <p:sp>
        <p:nvSpPr>
          <p:cNvPr id="3" name="Date Placeholder 2"/>
          <p:cNvSpPr>
            <a:spLocks noGrp="1"/>
          </p:cNvSpPr>
          <p:nvPr>
            <p:ph type="dt" sz="half" idx="10"/>
          </p:nvPr>
        </p:nvSpPr>
        <p:spPr/>
        <p:txBody>
          <a:bodyPr/>
          <a:lstStyle/>
          <a:p>
            <a:fld id="{66B7605E-213F-4FC6-9EC0-3D6A681C9D53}" type="datetimeFigureOut">
              <a:rPr lang="he-IL" smtClean="0"/>
              <a:t>כ"ג/תשרי/תשפ"ו</a:t>
            </a:fld>
            <a:endParaRPr lang="he-IL"/>
          </a:p>
        </p:txBody>
      </p:sp>
      <p:sp>
        <p:nvSpPr>
          <p:cNvPr id="4" name="Footer Placeholder 3"/>
          <p:cNvSpPr>
            <a:spLocks noGrp="1"/>
          </p:cNvSpPr>
          <p:nvPr>
            <p:ph type="ftr" sz="quarter" idx="11"/>
          </p:nvPr>
        </p:nvSpPr>
        <p:spPr/>
        <p:txBody>
          <a:bodyPr/>
          <a:lstStyle/>
          <a:p>
            <a:endParaRPr lang="he-IL"/>
          </a:p>
        </p:txBody>
      </p:sp>
      <p:sp>
        <p:nvSpPr>
          <p:cNvPr id="5" name="Slide Number Placeholder 4"/>
          <p:cNvSpPr>
            <a:spLocks noGrp="1"/>
          </p:cNvSpPr>
          <p:nvPr>
            <p:ph type="sldNum" sz="quarter" idx="12"/>
          </p:nvPr>
        </p:nvSpPr>
        <p:spPr/>
        <p:txBody>
          <a:bodyPr/>
          <a:lstStyle/>
          <a:p>
            <a:fld id="{2C171F08-D51A-41D2-AC12-4FD102450B4D}" type="slidenum">
              <a:rPr lang="he-IL" smtClean="0"/>
              <a:t>‹#›</a:t>
            </a:fld>
            <a:endParaRPr lang="he-IL"/>
          </a:p>
        </p:txBody>
      </p:sp>
    </p:spTree>
    <p:extLst>
      <p:ext uri="{BB962C8B-B14F-4D97-AF65-F5344CB8AC3E}">
        <p14:creationId xmlns:p14="http://schemas.microsoft.com/office/powerpoint/2010/main" val="343874563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66B7605E-213F-4FC6-9EC0-3D6A681C9D53}" type="datetimeFigureOut">
              <a:rPr lang="he-IL" smtClean="0"/>
              <a:t>כ"ג/תשרי/תשפ"ו</a:t>
            </a:fld>
            <a:endParaRPr lang="he-IL"/>
          </a:p>
        </p:txBody>
      </p:sp>
      <p:sp>
        <p:nvSpPr>
          <p:cNvPr id="3" name="Footer Placeholder 2"/>
          <p:cNvSpPr>
            <a:spLocks noGrp="1"/>
          </p:cNvSpPr>
          <p:nvPr>
            <p:ph type="ftr" sz="quarter" idx="11"/>
          </p:nvPr>
        </p:nvSpPr>
        <p:spPr/>
        <p:txBody>
          <a:bodyPr/>
          <a:lstStyle/>
          <a:p>
            <a:endParaRPr lang="he-IL"/>
          </a:p>
        </p:txBody>
      </p:sp>
      <p:sp>
        <p:nvSpPr>
          <p:cNvPr id="4" name="Slide Number Placeholder 3"/>
          <p:cNvSpPr>
            <a:spLocks noGrp="1"/>
          </p:cNvSpPr>
          <p:nvPr>
            <p:ph type="sldNum" sz="quarter" idx="12"/>
          </p:nvPr>
        </p:nvSpPr>
        <p:spPr/>
        <p:txBody>
          <a:bodyPr/>
          <a:lstStyle/>
          <a:p>
            <a:fld id="{2C171F08-D51A-41D2-AC12-4FD102450B4D}" type="slidenum">
              <a:rPr lang="he-IL" smtClean="0"/>
              <a:t>‹#›</a:t>
            </a:fld>
            <a:endParaRPr lang="he-IL"/>
          </a:p>
        </p:txBody>
      </p:sp>
    </p:spTree>
    <p:extLst>
      <p:ext uri="{BB962C8B-B14F-4D97-AF65-F5344CB8AC3E}">
        <p14:creationId xmlns:p14="http://schemas.microsoft.com/office/powerpoint/2010/main" val="26273472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smtClean="0"/>
              <a:t>לחץ כדי לערוך סגנון כותרת של תבנית בסיס</a:t>
            </a:r>
            <a:endParaRPr lang="en-US" dirty="0"/>
          </a:p>
        </p:txBody>
      </p:sp>
      <p:sp>
        <p:nvSpPr>
          <p:cNvPr id="3" name="Content Placeholder 2"/>
          <p:cNvSpPr>
            <a:spLocks noGrp="1"/>
          </p:cNvSpPr>
          <p:nvPr>
            <p:ph idx="1"/>
          </p:nvPr>
        </p:nvSpPr>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Date Placeholder 3"/>
          <p:cNvSpPr>
            <a:spLocks noGrp="1"/>
          </p:cNvSpPr>
          <p:nvPr>
            <p:ph type="dt" sz="half" idx="10"/>
          </p:nvPr>
        </p:nvSpPr>
        <p:spPr/>
        <p:txBody>
          <a:bodyPr/>
          <a:lstStyle/>
          <a:p>
            <a:fld id="{66B7605E-213F-4FC6-9EC0-3D6A681C9D53}" type="datetimeFigureOut">
              <a:rPr lang="he-IL" smtClean="0"/>
              <a:t>כ"ג/תשרי/תשפ"ו</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2C171F08-D51A-41D2-AC12-4FD102450B4D}" type="slidenum">
              <a:rPr lang="he-IL" smtClean="0"/>
              <a:t>‹#›</a:t>
            </a:fld>
            <a:endParaRPr lang="he-IL"/>
          </a:p>
        </p:txBody>
      </p:sp>
    </p:spTree>
    <p:extLst>
      <p:ext uri="{BB962C8B-B14F-4D97-AF65-F5344CB8AC3E}">
        <p14:creationId xmlns:p14="http://schemas.microsoft.com/office/powerpoint/2010/main" val="271882536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he-IL" smtClean="0"/>
              <a:t>לחץ כדי לערוך סגנון כותרת של תבנית בסיס</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smtClean="0"/>
              <a:t>ערוך סגנונות טקסט של תבנית בסיס</a:t>
            </a:r>
          </a:p>
        </p:txBody>
      </p:sp>
      <p:sp>
        <p:nvSpPr>
          <p:cNvPr id="5" name="Date Placeholder 4"/>
          <p:cNvSpPr>
            <a:spLocks noGrp="1"/>
          </p:cNvSpPr>
          <p:nvPr>
            <p:ph type="dt" sz="half" idx="10"/>
          </p:nvPr>
        </p:nvSpPr>
        <p:spPr/>
        <p:txBody>
          <a:bodyPr/>
          <a:lstStyle/>
          <a:p>
            <a:fld id="{66B7605E-213F-4FC6-9EC0-3D6A681C9D53}" type="datetimeFigureOut">
              <a:rPr lang="he-IL" smtClean="0"/>
              <a:t>כ"ג/תשרי/תשפ"ו</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2C171F08-D51A-41D2-AC12-4FD102450B4D}" type="slidenum">
              <a:rPr lang="he-IL" smtClean="0"/>
              <a:t>‹#›</a:t>
            </a:fld>
            <a:endParaRPr lang="he-IL"/>
          </a:p>
        </p:txBody>
      </p:sp>
    </p:spTree>
    <p:extLst>
      <p:ext uri="{BB962C8B-B14F-4D97-AF65-F5344CB8AC3E}">
        <p14:creationId xmlns:p14="http://schemas.microsoft.com/office/powerpoint/2010/main" val="19368082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he-IL" smtClean="0"/>
              <a:t>לחץ כדי לערוך סגנון כותרת של תבנית בסיס</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smtClean="0"/>
              <a:t>לחץ על הסמל כדי להוסיף תמונה</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smtClean="0"/>
              <a:t>ערוך סגנונות טקסט של תבנית בסיס</a:t>
            </a:r>
          </a:p>
        </p:txBody>
      </p:sp>
      <p:sp>
        <p:nvSpPr>
          <p:cNvPr id="5" name="Date Placeholder 4"/>
          <p:cNvSpPr>
            <a:spLocks noGrp="1"/>
          </p:cNvSpPr>
          <p:nvPr>
            <p:ph type="dt" sz="half" idx="10"/>
          </p:nvPr>
        </p:nvSpPr>
        <p:spPr/>
        <p:txBody>
          <a:bodyPr/>
          <a:lstStyle/>
          <a:p>
            <a:fld id="{66B7605E-213F-4FC6-9EC0-3D6A681C9D53}" type="datetimeFigureOut">
              <a:rPr lang="he-IL" smtClean="0"/>
              <a:t>כ"ג/תשרי/תשפ"ו</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2C171F08-D51A-41D2-AC12-4FD102450B4D}" type="slidenum">
              <a:rPr lang="he-IL" smtClean="0"/>
              <a:t>‹#›</a:t>
            </a:fld>
            <a:endParaRPr lang="he-IL"/>
          </a:p>
        </p:txBody>
      </p:sp>
    </p:spTree>
    <p:extLst>
      <p:ext uri="{BB962C8B-B14F-4D97-AF65-F5344CB8AC3E}">
        <p14:creationId xmlns:p14="http://schemas.microsoft.com/office/powerpoint/2010/main" val="383857258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תמונה פנורמית עם כיתוב">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he-IL" smtClean="0"/>
              <a:t>לחץ כדי לערוך סגנון כותרת של תבנית בסיס</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smtClean="0"/>
              <a:t>לחץ על הסמל כדי להוסיף תמונה</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smtClean="0"/>
              <a:t>ערוך סגנונות טקסט של תבנית בסיס</a:t>
            </a:r>
          </a:p>
        </p:txBody>
      </p:sp>
      <p:sp>
        <p:nvSpPr>
          <p:cNvPr id="5" name="Date Placeholder 4"/>
          <p:cNvSpPr>
            <a:spLocks noGrp="1"/>
          </p:cNvSpPr>
          <p:nvPr>
            <p:ph type="dt" sz="half" idx="10"/>
          </p:nvPr>
        </p:nvSpPr>
        <p:spPr/>
        <p:txBody>
          <a:bodyPr/>
          <a:lstStyle/>
          <a:p>
            <a:fld id="{66B7605E-213F-4FC6-9EC0-3D6A681C9D53}" type="datetimeFigureOut">
              <a:rPr lang="he-IL" smtClean="0"/>
              <a:t>כ"ג/תשרי/תשפ"ו</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2C171F08-D51A-41D2-AC12-4FD102450B4D}" type="slidenum">
              <a:rPr lang="he-IL" smtClean="0"/>
              <a:t>‹#›</a:t>
            </a:fld>
            <a:endParaRPr lang="he-IL"/>
          </a:p>
        </p:txBody>
      </p:sp>
    </p:spTree>
    <p:extLst>
      <p:ext uri="{BB962C8B-B14F-4D97-AF65-F5344CB8AC3E}">
        <p14:creationId xmlns:p14="http://schemas.microsoft.com/office/powerpoint/2010/main" val="28935623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כותרת וכיתוב">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he-IL" smtClean="0"/>
              <a:t>לחץ כדי לערוך סגנון כותרת של תבנית בסיס</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smtClean="0"/>
              <a:t>ערוך סגנונות טקסט של תבנית בסיס</a:t>
            </a:r>
          </a:p>
        </p:txBody>
      </p:sp>
      <p:sp>
        <p:nvSpPr>
          <p:cNvPr id="5" name="Date Placeholder 4"/>
          <p:cNvSpPr>
            <a:spLocks noGrp="1"/>
          </p:cNvSpPr>
          <p:nvPr>
            <p:ph type="dt" sz="half" idx="10"/>
          </p:nvPr>
        </p:nvSpPr>
        <p:spPr/>
        <p:txBody>
          <a:bodyPr/>
          <a:lstStyle/>
          <a:p>
            <a:fld id="{66B7605E-213F-4FC6-9EC0-3D6A681C9D53}" type="datetimeFigureOut">
              <a:rPr lang="he-IL" smtClean="0"/>
              <a:t>כ"ג/תשרי/תשפ"ו</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2C171F08-D51A-41D2-AC12-4FD102450B4D}" type="slidenum">
              <a:rPr lang="he-IL" smtClean="0"/>
              <a:t>‹#›</a:t>
            </a:fld>
            <a:endParaRPr lang="he-IL"/>
          </a:p>
        </p:txBody>
      </p:sp>
    </p:spTree>
    <p:extLst>
      <p:ext uri="{BB962C8B-B14F-4D97-AF65-F5344CB8AC3E}">
        <p14:creationId xmlns:p14="http://schemas.microsoft.com/office/powerpoint/2010/main" val="275177540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ציטוט עם כיתוב">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he-IL" smtClean="0"/>
              <a:t>לחץ כדי לערוך סגנון כותרת של תבנית בסיס</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smtClean="0"/>
              <a:t>ערוך סגנונות טקסט של תבנית בסיס</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smtClean="0"/>
              <a:t>ערוך סגנונות טקסט של תבנית בסיס</a:t>
            </a:r>
          </a:p>
        </p:txBody>
      </p:sp>
      <p:sp>
        <p:nvSpPr>
          <p:cNvPr id="5" name="Date Placeholder 4"/>
          <p:cNvSpPr>
            <a:spLocks noGrp="1"/>
          </p:cNvSpPr>
          <p:nvPr>
            <p:ph type="dt" sz="half" idx="10"/>
          </p:nvPr>
        </p:nvSpPr>
        <p:spPr/>
        <p:txBody>
          <a:bodyPr/>
          <a:lstStyle/>
          <a:p>
            <a:fld id="{66B7605E-213F-4FC6-9EC0-3D6A681C9D53}" type="datetimeFigureOut">
              <a:rPr lang="he-IL" smtClean="0"/>
              <a:t>כ"ג/תשרי/תשפ"ו</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2C171F08-D51A-41D2-AC12-4FD102450B4D}" type="slidenum">
              <a:rPr lang="he-IL" smtClean="0"/>
              <a:t>‹#›</a:t>
            </a:fld>
            <a:endParaRPr lang="he-IL"/>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13076315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כרטיס שם">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he-IL" smtClean="0"/>
              <a:t>לחץ כדי לערוך סגנון כותרת של תבנית בסיס</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smtClean="0"/>
              <a:t>ערוך סגנונות טקסט של תבנית בסיס</a:t>
            </a:r>
          </a:p>
        </p:txBody>
      </p:sp>
      <p:sp>
        <p:nvSpPr>
          <p:cNvPr id="5" name="Date Placeholder 4"/>
          <p:cNvSpPr>
            <a:spLocks noGrp="1"/>
          </p:cNvSpPr>
          <p:nvPr>
            <p:ph type="dt" sz="half" idx="10"/>
          </p:nvPr>
        </p:nvSpPr>
        <p:spPr/>
        <p:txBody>
          <a:bodyPr/>
          <a:lstStyle/>
          <a:p>
            <a:fld id="{66B7605E-213F-4FC6-9EC0-3D6A681C9D53}" type="datetimeFigureOut">
              <a:rPr lang="he-IL" smtClean="0"/>
              <a:t>כ"ג/תשרי/תשפ"ו</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2C171F08-D51A-41D2-AC12-4FD102450B4D}" type="slidenum">
              <a:rPr lang="he-IL" smtClean="0"/>
              <a:t>‹#›</a:t>
            </a:fld>
            <a:endParaRPr lang="he-IL"/>
          </a:p>
        </p:txBody>
      </p:sp>
    </p:spTree>
    <p:extLst>
      <p:ext uri="{BB962C8B-B14F-4D97-AF65-F5344CB8AC3E}">
        <p14:creationId xmlns:p14="http://schemas.microsoft.com/office/powerpoint/2010/main" val="226553398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3 עמודות">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he-IL" smtClean="0"/>
              <a:t>לחץ כדי לערוך סגנון כותרת של תבנית בסיס</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ערוך סגנונות טקסט של תבנית בסיס</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ערוך סגנונות טקסט של תבנית בסיס</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ערוך סגנונות טקסט של תבנית בסיס</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ערוך סגנונות טקסט של תבנית בסיס</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ערוך סגנונות טקסט של תבנית בסיס</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ערוך סגנונות טקסט של תבנית בסיס</a:t>
            </a:r>
          </a:p>
        </p:txBody>
      </p:sp>
      <p:sp>
        <p:nvSpPr>
          <p:cNvPr id="3" name="Date Placeholder 2"/>
          <p:cNvSpPr>
            <a:spLocks noGrp="1"/>
          </p:cNvSpPr>
          <p:nvPr>
            <p:ph type="dt" sz="half" idx="10"/>
          </p:nvPr>
        </p:nvSpPr>
        <p:spPr/>
        <p:txBody>
          <a:bodyPr/>
          <a:lstStyle/>
          <a:p>
            <a:fld id="{66B7605E-213F-4FC6-9EC0-3D6A681C9D53}" type="datetimeFigureOut">
              <a:rPr lang="he-IL" smtClean="0"/>
              <a:t>כ"ג/תשרי/תשפ"ו</a:t>
            </a:fld>
            <a:endParaRPr lang="he-IL"/>
          </a:p>
        </p:txBody>
      </p:sp>
      <p:sp>
        <p:nvSpPr>
          <p:cNvPr id="4" name="Footer Placeholder 3"/>
          <p:cNvSpPr>
            <a:spLocks noGrp="1"/>
          </p:cNvSpPr>
          <p:nvPr>
            <p:ph type="ftr" sz="quarter" idx="11"/>
          </p:nvPr>
        </p:nvSpPr>
        <p:spPr/>
        <p:txBody>
          <a:bodyPr/>
          <a:lstStyle/>
          <a:p>
            <a:endParaRPr lang="he-IL"/>
          </a:p>
        </p:txBody>
      </p:sp>
      <p:sp>
        <p:nvSpPr>
          <p:cNvPr id="5" name="Slide Number Placeholder 4"/>
          <p:cNvSpPr>
            <a:spLocks noGrp="1"/>
          </p:cNvSpPr>
          <p:nvPr>
            <p:ph type="sldNum" sz="quarter" idx="12"/>
          </p:nvPr>
        </p:nvSpPr>
        <p:spPr/>
        <p:txBody>
          <a:bodyPr/>
          <a:lstStyle/>
          <a:p>
            <a:fld id="{2C171F08-D51A-41D2-AC12-4FD102450B4D}" type="slidenum">
              <a:rPr lang="he-IL" smtClean="0"/>
              <a:t>‹#›</a:t>
            </a:fld>
            <a:endParaRPr lang="he-IL"/>
          </a:p>
        </p:txBody>
      </p:sp>
    </p:spTree>
    <p:extLst>
      <p:ext uri="{BB962C8B-B14F-4D97-AF65-F5344CB8AC3E}">
        <p14:creationId xmlns:p14="http://schemas.microsoft.com/office/powerpoint/2010/main" val="255993932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עמודת 3 תמונות">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he-IL" smtClean="0"/>
              <a:t>לחץ כדי לערוך סגנון כותרת של תבנית בסיס</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ערוך סגנונות טקסט של תבנית בסיס</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e-IL" smtClean="0"/>
              <a:t>לחץ על הסמל כדי להוסיף תמונה</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ערוך סגנונות טקסט של תבנית בסיס</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ערוך סגנונות טקסט של תבנית בסיס</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e-IL" smtClean="0"/>
              <a:t>לחץ על הסמל כדי להוסיף תמונה</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ערוך סגנונות טקסט של תבנית בסיס</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ערוך סגנונות טקסט של תבנית בסיס</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e-IL" smtClean="0"/>
              <a:t>לחץ על הסמל כדי להוסיף תמונה</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ערוך סגנונות טקסט של תבנית בסיס</a:t>
            </a:r>
          </a:p>
        </p:txBody>
      </p:sp>
      <p:sp>
        <p:nvSpPr>
          <p:cNvPr id="3" name="Date Placeholder 2"/>
          <p:cNvSpPr>
            <a:spLocks noGrp="1"/>
          </p:cNvSpPr>
          <p:nvPr>
            <p:ph type="dt" sz="half" idx="10"/>
          </p:nvPr>
        </p:nvSpPr>
        <p:spPr/>
        <p:txBody>
          <a:bodyPr/>
          <a:lstStyle/>
          <a:p>
            <a:fld id="{66B7605E-213F-4FC6-9EC0-3D6A681C9D53}" type="datetimeFigureOut">
              <a:rPr lang="he-IL" smtClean="0"/>
              <a:t>כ"ג/תשרי/תשפ"ו</a:t>
            </a:fld>
            <a:endParaRPr lang="he-IL"/>
          </a:p>
        </p:txBody>
      </p:sp>
      <p:sp>
        <p:nvSpPr>
          <p:cNvPr id="4" name="Footer Placeholder 3"/>
          <p:cNvSpPr>
            <a:spLocks noGrp="1"/>
          </p:cNvSpPr>
          <p:nvPr>
            <p:ph type="ftr" sz="quarter" idx="11"/>
          </p:nvPr>
        </p:nvSpPr>
        <p:spPr/>
        <p:txBody>
          <a:bodyPr/>
          <a:lstStyle/>
          <a:p>
            <a:endParaRPr lang="he-IL"/>
          </a:p>
        </p:txBody>
      </p:sp>
      <p:sp>
        <p:nvSpPr>
          <p:cNvPr id="5" name="Slide Number Placeholder 4"/>
          <p:cNvSpPr>
            <a:spLocks noGrp="1"/>
          </p:cNvSpPr>
          <p:nvPr>
            <p:ph type="sldNum" sz="quarter" idx="12"/>
          </p:nvPr>
        </p:nvSpPr>
        <p:spPr/>
        <p:txBody>
          <a:bodyPr/>
          <a:lstStyle/>
          <a:p>
            <a:fld id="{2C171F08-D51A-41D2-AC12-4FD102450B4D}" type="slidenum">
              <a:rPr lang="he-IL" smtClean="0"/>
              <a:t>‹#›</a:t>
            </a:fld>
            <a:endParaRPr lang="he-IL"/>
          </a:p>
        </p:txBody>
      </p:sp>
    </p:spTree>
    <p:extLst>
      <p:ext uri="{BB962C8B-B14F-4D97-AF65-F5344CB8AC3E}">
        <p14:creationId xmlns:p14="http://schemas.microsoft.com/office/powerpoint/2010/main" val="298421328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he-IL" smtClean="0"/>
              <a:t>לחץ כדי לערוך סגנון כותרת של תבנית בסיס</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Date Placeholder 3"/>
          <p:cNvSpPr>
            <a:spLocks noGrp="1"/>
          </p:cNvSpPr>
          <p:nvPr>
            <p:ph type="dt" sz="half" idx="10"/>
          </p:nvPr>
        </p:nvSpPr>
        <p:spPr/>
        <p:txBody>
          <a:bodyPr/>
          <a:lstStyle/>
          <a:p>
            <a:fld id="{66B7605E-213F-4FC6-9EC0-3D6A681C9D53}" type="datetimeFigureOut">
              <a:rPr lang="he-IL" smtClean="0"/>
              <a:t>כ"ג/תשרי/תשפ"ו</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2C171F08-D51A-41D2-AC12-4FD102450B4D}" type="slidenum">
              <a:rPr lang="he-IL" smtClean="0"/>
              <a:t>‹#›</a:t>
            </a:fld>
            <a:endParaRPr lang="he-IL"/>
          </a:p>
        </p:txBody>
      </p:sp>
    </p:spTree>
    <p:extLst>
      <p:ext uri="{BB962C8B-B14F-4D97-AF65-F5344CB8AC3E}">
        <p14:creationId xmlns:p14="http://schemas.microsoft.com/office/powerpoint/2010/main" val="73542116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he-IL" smtClean="0"/>
              <a:t>לחץ כדי לערוך סגנון כותרת של תבנית בסיס</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Date Placeholder 3"/>
          <p:cNvSpPr>
            <a:spLocks noGrp="1"/>
          </p:cNvSpPr>
          <p:nvPr>
            <p:ph type="dt" sz="half" idx="10"/>
          </p:nvPr>
        </p:nvSpPr>
        <p:spPr/>
        <p:txBody>
          <a:bodyPr/>
          <a:lstStyle/>
          <a:p>
            <a:fld id="{66B7605E-213F-4FC6-9EC0-3D6A681C9D53}" type="datetimeFigureOut">
              <a:rPr lang="he-IL" smtClean="0"/>
              <a:t>כ"ג/תשרי/תשפ"ו</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2C171F08-D51A-41D2-AC12-4FD102450B4D}" type="slidenum">
              <a:rPr lang="he-IL" smtClean="0"/>
              <a:t>‹#›</a:t>
            </a:fld>
            <a:endParaRPr lang="he-IL"/>
          </a:p>
        </p:txBody>
      </p:sp>
    </p:spTree>
    <p:extLst>
      <p:ext uri="{BB962C8B-B14F-4D97-AF65-F5344CB8AC3E}">
        <p14:creationId xmlns:p14="http://schemas.microsoft.com/office/powerpoint/2010/main" val="22360801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he-IL" smtClean="0"/>
              <a:t>לחץ כדי לערוך סגנון כותרת של תבנית בסיס</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ערוך סגנונות טקסט של תבנית בסיס</a:t>
            </a:r>
          </a:p>
        </p:txBody>
      </p:sp>
      <p:sp>
        <p:nvSpPr>
          <p:cNvPr id="4" name="Date Placeholder 3"/>
          <p:cNvSpPr>
            <a:spLocks noGrp="1"/>
          </p:cNvSpPr>
          <p:nvPr>
            <p:ph type="dt" sz="half" idx="10"/>
          </p:nvPr>
        </p:nvSpPr>
        <p:spPr/>
        <p:txBody>
          <a:bodyPr/>
          <a:lstStyle/>
          <a:p>
            <a:fld id="{66B7605E-213F-4FC6-9EC0-3D6A681C9D53}" type="datetimeFigureOut">
              <a:rPr lang="he-IL" smtClean="0"/>
              <a:t>כ"ג/תשרי/תשפ"ו</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2C171F08-D51A-41D2-AC12-4FD102450B4D}" type="slidenum">
              <a:rPr lang="he-IL" smtClean="0"/>
              <a:t>‹#›</a:t>
            </a:fld>
            <a:endParaRPr lang="he-IL"/>
          </a:p>
        </p:txBody>
      </p:sp>
    </p:spTree>
    <p:extLst>
      <p:ext uri="{BB962C8B-B14F-4D97-AF65-F5344CB8AC3E}">
        <p14:creationId xmlns:p14="http://schemas.microsoft.com/office/powerpoint/2010/main" val="101152485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1_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66B7605E-213F-4FC6-9EC0-3D6A681C9D53}" type="datetimeFigureOut">
              <a:rPr lang="he-IL" smtClean="0"/>
              <a:t>כ"ז/תשרי/תשפ"ו</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2C171F08-D51A-41D2-AC12-4FD102450B4D}" type="slidenum">
              <a:rPr lang="he-IL" smtClean="0"/>
              <a:t>‹#›</a:t>
            </a:fld>
            <a:endParaRPr lang="he-IL"/>
          </a:p>
        </p:txBody>
      </p:sp>
    </p:spTree>
    <p:extLst>
      <p:ext uri="{BB962C8B-B14F-4D97-AF65-F5344CB8AC3E}">
        <p14:creationId xmlns:p14="http://schemas.microsoft.com/office/powerpoint/2010/main" val="12602814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smtClean="0"/>
              <a:t>לחץ כדי לערוך סגנון כותרת של תבנית בסיס</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5" name="Date Placeholder 4"/>
          <p:cNvSpPr>
            <a:spLocks noGrp="1"/>
          </p:cNvSpPr>
          <p:nvPr>
            <p:ph type="dt" sz="half" idx="10"/>
          </p:nvPr>
        </p:nvSpPr>
        <p:spPr/>
        <p:txBody>
          <a:bodyPr/>
          <a:lstStyle/>
          <a:p>
            <a:fld id="{66B7605E-213F-4FC6-9EC0-3D6A681C9D53}" type="datetimeFigureOut">
              <a:rPr lang="he-IL" smtClean="0"/>
              <a:t>כ"ג/תשרי/תשפ"ו</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2C171F08-D51A-41D2-AC12-4FD102450B4D}" type="slidenum">
              <a:rPr lang="he-IL" smtClean="0"/>
              <a:t>‹#›</a:t>
            </a:fld>
            <a:endParaRPr lang="he-IL"/>
          </a:p>
        </p:txBody>
      </p:sp>
    </p:spTree>
    <p:extLst>
      <p:ext uri="{BB962C8B-B14F-4D97-AF65-F5344CB8AC3E}">
        <p14:creationId xmlns:p14="http://schemas.microsoft.com/office/powerpoint/2010/main" val="17488797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השוואה">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ערוך סגנונות טקסט של תבנית בסיס</a:t>
            </a:r>
          </a:p>
        </p:txBody>
      </p:sp>
      <p:sp>
        <p:nvSpPr>
          <p:cNvPr id="4" name="Content Placeholder 3"/>
          <p:cNvSpPr>
            <a:spLocks noGrp="1"/>
          </p:cNvSpPr>
          <p:nvPr>
            <p:ph sz="half" idx="2"/>
          </p:nvPr>
        </p:nvSpPr>
        <p:spPr>
          <a:xfrm>
            <a:off x="845127" y="2507550"/>
            <a:ext cx="5156200" cy="3680525"/>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ערוך סגנונות טקסט של תבנית בסיס</a:t>
            </a:r>
          </a:p>
        </p:txBody>
      </p:sp>
      <p:sp>
        <p:nvSpPr>
          <p:cNvPr id="6" name="Content Placeholder 5"/>
          <p:cNvSpPr>
            <a:spLocks noGrp="1"/>
          </p:cNvSpPr>
          <p:nvPr>
            <p:ph sz="quarter" idx="4"/>
          </p:nvPr>
        </p:nvSpPr>
        <p:spPr>
          <a:xfrm>
            <a:off x="6172200" y="2507550"/>
            <a:ext cx="5181601" cy="3680525"/>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en-US"/>
          </a:p>
        </p:txBody>
      </p:sp>
      <p:sp>
        <p:nvSpPr>
          <p:cNvPr id="7" name="Date Placeholder 6"/>
          <p:cNvSpPr>
            <a:spLocks noGrp="1"/>
          </p:cNvSpPr>
          <p:nvPr>
            <p:ph type="dt" sz="half" idx="10"/>
          </p:nvPr>
        </p:nvSpPr>
        <p:spPr/>
        <p:txBody>
          <a:bodyPr/>
          <a:lstStyle/>
          <a:p>
            <a:fld id="{66B7605E-213F-4FC6-9EC0-3D6A681C9D53}" type="datetimeFigureOut">
              <a:rPr lang="he-IL" smtClean="0"/>
              <a:t>כ"ג/תשרי/תשפ"ו</a:t>
            </a:fld>
            <a:endParaRPr lang="he-IL"/>
          </a:p>
        </p:txBody>
      </p:sp>
      <p:sp>
        <p:nvSpPr>
          <p:cNvPr id="8" name="Footer Placeholder 7"/>
          <p:cNvSpPr>
            <a:spLocks noGrp="1"/>
          </p:cNvSpPr>
          <p:nvPr>
            <p:ph type="ftr" sz="quarter" idx="11"/>
          </p:nvPr>
        </p:nvSpPr>
        <p:spPr/>
        <p:txBody>
          <a:bodyPr/>
          <a:lstStyle/>
          <a:p>
            <a:endParaRPr lang="he-IL"/>
          </a:p>
        </p:txBody>
      </p:sp>
      <p:sp>
        <p:nvSpPr>
          <p:cNvPr id="9" name="Slide Number Placeholder 8"/>
          <p:cNvSpPr>
            <a:spLocks noGrp="1"/>
          </p:cNvSpPr>
          <p:nvPr>
            <p:ph type="sldNum" sz="quarter" idx="12"/>
          </p:nvPr>
        </p:nvSpPr>
        <p:spPr/>
        <p:txBody>
          <a:bodyPr/>
          <a:lstStyle/>
          <a:p>
            <a:fld id="{2C171F08-D51A-41D2-AC12-4FD102450B4D}" type="slidenum">
              <a:rPr lang="he-IL" smtClean="0"/>
              <a:t>‹#›</a:t>
            </a:fld>
            <a:endParaRPr lang="he-IL"/>
          </a:p>
        </p:txBody>
      </p:sp>
      <p:sp>
        <p:nvSpPr>
          <p:cNvPr id="10" name="Title 9"/>
          <p:cNvSpPr>
            <a:spLocks noGrp="1"/>
          </p:cNvSpPr>
          <p:nvPr>
            <p:ph type="title"/>
          </p:nvPr>
        </p:nvSpPr>
        <p:spPr/>
        <p:txBody>
          <a:bodyPr/>
          <a:lstStyle/>
          <a:p>
            <a:r>
              <a:rPr lang="he-IL" smtClean="0"/>
              <a:t>לחץ כדי לערוך סגנון כותרת של תבנית בסיס</a:t>
            </a:r>
            <a:endParaRPr lang="en-US" dirty="0"/>
          </a:p>
        </p:txBody>
      </p:sp>
    </p:spTree>
    <p:extLst>
      <p:ext uri="{BB962C8B-B14F-4D97-AF65-F5344CB8AC3E}">
        <p14:creationId xmlns:p14="http://schemas.microsoft.com/office/powerpoint/2010/main" val="3148585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כותרת בלבד">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66B7605E-213F-4FC6-9EC0-3D6A681C9D53}" type="datetimeFigureOut">
              <a:rPr lang="he-IL" smtClean="0"/>
              <a:t>כ"ג/תשרי/תשפ"ו</a:t>
            </a:fld>
            <a:endParaRPr lang="he-IL"/>
          </a:p>
        </p:txBody>
      </p:sp>
      <p:sp>
        <p:nvSpPr>
          <p:cNvPr id="4" name="Footer Placeholder 3"/>
          <p:cNvSpPr>
            <a:spLocks noGrp="1"/>
          </p:cNvSpPr>
          <p:nvPr>
            <p:ph type="ftr" sz="quarter" idx="11"/>
          </p:nvPr>
        </p:nvSpPr>
        <p:spPr/>
        <p:txBody>
          <a:bodyPr/>
          <a:lstStyle/>
          <a:p>
            <a:endParaRPr lang="he-IL"/>
          </a:p>
        </p:txBody>
      </p:sp>
      <p:sp>
        <p:nvSpPr>
          <p:cNvPr id="5" name="Slide Number Placeholder 4"/>
          <p:cNvSpPr>
            <a:spLocks noGrp="1"/>
          </p:cNvSpPr>
          <p:nvPr>
            <p:ph type="sldNum" sz="quarter" idx="12"/>
          </p:nvPr>
        </p:nvSpPr>
        <p:spPr/>
        <p:txBody>
          <a:bodyPr/>
          <a:lstStyle/>
          <a:p>
            <a:fld id="{2C171F08-D51A-41D2-AC12-4FD102450B4D}" type="slidenum">
              <a:rPr lang="he-IL" smtClean="0"/>
              <a:t>‹#›</a:t>
            </a:fld>
            <a:endParaRPr lang="he-IL"/>
          </a:p>
        </p:txBody>
      </p:sp>
      <p:sp>
        <p:nvSpPr>
          <p:cNvPr id="6" name="Title 5"/>
          <p:cNvSpPr>
            <a:spLocks noGrp="1"/>
          </p:cNvSpPr>
          <p:nvPr>
            <p:ph type="title"/>
          </p:nvPr>
        </p:nvSpPr>
        <p:spPr/>
        <p:txBody>
          <a:bodyPr/>
          <a:lstStyle/>
          <a:p>
            <a:r>
              <a:rPr lang="he-IL" smtClean="0"/>
              <a:t>לחץ כדי לערוך סגנון כותרת של תבנית בסיס</a:t>
            </a:r>
            <a:endParaRPr lang="en-US"/>
          </a:p>
        </p:txBody>
      </p:sp>
    </p:spTree>
    <p:extLst>
      <p:ext uri="{BB962C8B-B14F-4D97-AF65-F5344CB8AC3E}">
        <p14:creationId xmlns:p14="http://schemas.microsoft.com/office/powerpoint/2010/main" val="3359575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B7605E-213F-4FC6-9EC0-3D6A681C9D53}" type="datetimeFigureOut">
              <a:rPr lang="he-IL" smtClean="0"/>
              <a:t>כ"ג/תשרי/תשפ"ו</a:t>
            </a:fld>
            <a:endParaRPr lang="he-IL"/>
          </a:p>
        </p:txBody>
      </p:sp>
      <p:sp>
        <p:nvSpPr>
          <p:cNvPr id="3" name="Footer Placeholder 2"/>
          <p:cNvSpPr>
            <a:spLocks noGrp="1"/>
          </p:cNvSpPr>
          <p:nvPr>
            <p:ph type="ftr" sz="quarter" idx="11"/>
          </p:nvPr>
        </p:nvSpPr>
        <p:spPr/>
        <p:txBody>
          <a:bodyPr/>
          <a:lstStyle/>
          <a:p>
            <a:endParaRPr lang="he-IL"/>
          </a:p>
        </p:txBody>
      </p:sp>
      <p:sp>
        <p:nvSpPr>
          <p:cNvPr id="4" name="Slide Number Placeholder 3"/>
          <p:cNvSpPr>
            <a:spLocks noGrp="1"/>
          </p:cNvSpPr>
          <p:nvPr>
            <p:ph type="sldNum" sz="quarter" idx="12"/>
          </p:nvPr>
        </p:nvSpPr>
        <p:spPr/>
        <p:txBody>
          <a:bodyPr/>
          <a:lstStyle/>
          <a:p>
            <a:fld id="{2C171F08-D51A-41D2-AC12-4FD102450B4D}" type="slidenum">
              <a:rPr lang="he-IL" smtClean="0"/>
              <a:t>‹#›</a:t>
            </a:fld>
            <a:endParaRPr lang="he-IL"/>
          </a:p>
        </p:txBody>
      </p:sp>
    </p:spTree>
    <p:extLst>
      <p:ext uri="{BB962C8B-B14F-4D97-AF65-F5344CB8AC3E}">
        <p14:creationId xmlns:p14="http://schemas.microsoft.com/office/powerpoint/2010/main" val="1033537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he-IL" smtClean="0"/>
              <a:t>לחץ כדי לערוך סגנון כותרת של תבנית בסיס</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ערוך סגנונות טקסט של תבנית בסיס</a:t>
            </a:r>
          </a:p>
        </p:txBody>
      </p:sp>
      <p:sp>
        <p:nvSpPr>
          <p:cNvPr id="5" name="Date Placeholder 4"/>
          <p:cNvSpPr>
            <a:spLocks noGrp="1"/>
          </p:cNvSpPr>
          <p:nvPr>
            <p:ph type="dt" sz="half" idx="10"/>
          </p:nvPr>
        </p:nvSpPr>
        <p:spPr/>
        <p:txBody>
          <a:bodyPr/>
          <a:lstStyle/>
          <a:p>
            <a:fld id="{66B7605E-213F-4FC6-9EC0-3D6A681C9D53}" type="datetimeFigureOut">
              <a:rPr lang="he-IL" smtClean="0"/>
              <a:t>כ"ג/תשרי/תשפ"ו</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2C171F08-D51A-41D2-AC12-4FD102450B4D}" type="slidenum">
              <a:rPr lang="he-IL" smtClean="0"/>
              <a:t>‹#›</a:t>
            </a:fld>
            <a:endParaRPr lang="he-IL"/>
          </a:p>
        </p:txBody>
      </p:sp>
    </p:spTree>
    <p:extLst>
      <p:ext uri="{BB962C8B-B14F-4D97-AF65-F5344CB8AC3E}">
        <p14:creationId xmlns:p14="http://schemas.microsoft.com/office/powerpoint/2010/main" val="35048623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he-IL" smtClean="0"/>
              <a:t>לחץ כדי לערוך סגנון כותרת של תבנית בסיס</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smtClean="0"/>
              <a:t>לחץ על הסמל כדי להוסיף תמונה</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ערוך סגנונות טקסט של תבנית בסיס</a:t>
            </a:r>
          </a:p>
        </p:txBody>
      </p:sp>
      <p:sp>
        <p:nvSpPr>
          <p:cNvPr id="5" name="Date Placeholder 4"/>
          <p:cNvSpPr>
            <a:spLocks noGrp="1"/>
          </p:cNvSpPr>
          <p:nvPr>
            <p:ph type="dt" sz="half" idx="10"/>
          </p:nvPr>
        </p:nvSpPr>
        <p:spPr/>
        <p:txBody>
          <a:bodyPr/>
          <a:lstStyle/>
          <a:p>
            <a:fld id="{66B7605E-213F-4FC6-9EC0-3D6A681C9D53}" type="datetimeFigureOut">
              <a:rPr lang="he-IL" smtClean="0"/>
              <a:t>כ"ג/תשרי/תשפ"ו</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2C171F08-D51A-41D2-AC12-4FD102450B4D}" type="slidenum">
              <a:rPr lang="he-IL" smtClean="0"/>
              <a:t>‹#›</a:t>
            </a:fld>
            <a:endParaRPr lang="he-IL"/>
          </a:p>
        </p:txBody>
      </p:sp>
    </p:spTree>
    <p:extLst>
      <p:ext uri="{BB962C8B-B14F-4D97-AF65-F5344CB8AC3E}">
        <p14:creationId xmlns:p14="http://schemas.microsoft.com/office/powerpoint/2010/main" val="25095605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18" Type="http://schemas.openxmlformats.org/officeDocument/2006/relationships/slideLayout" Target="../slideLayouts/slideLayout3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17" Type="http://schemas.openxmlformats.org/officeDocument/2006/relationships/slideLayout" Target="../slideLayouts/slideLayout29.xml"/><Relationship Id="rId2" Type="http://schemas.openxmlformats.org/officeDocument/2006/relationships/slideLayout" Target="../slideLayouts/slideLayout14.xml"/><Relationship Id="rId16" Type="http://schemas.openxmlformats.org/officeDocument/2006/relationships/slideLayout" Target="../slideLayouts/slideLayout28.xml"/><Relationship Id="rId20" Type="http://schemas.openxmlformats.org/officeDocument/2006/relationships/image" Target="../media/image1.png"/><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19" Type="http://schemas.openxmlformats.org/officeDocument/2006/relationships/theme" Target="../theme/theme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he-IL" smtClean="0"/>
              <a:t>לחץ כדי לערוך סגנון כותרת של תבנית בסיס</a:t>
            </a:r>
            <a:endParaRPr lang="en-US" dirty="0"/>
          </a:p>
        </p:txBody>
      </p:sp>
      <p:sp>
        <p:nvSpPr>
          <p:cNvPr id="3" name="Text Placeholder 2"/>
          <p:cNvSpPr>
            <a:spLocks noGrp="1"/>
          </p:cNvSpPr>
          <p:nvPr>
            <p:ph type="body" idx="1"/>
          </p:nvPr>
        </p:nvSpPr>
        <p:spPr>
          <a:xfrm>
            <a:off x="845127" y="1828800"/>
            <a:ext cx="10515600" cy="4351337"/>
          </a:xfrm>
          <a:prstGeom prst="rect">
            <a:avLst/>
          </a:prstGeom>
        </p:spPr>
        <p:txBody>
          <a:bodyPr vert="horz" lIns="91440" tIns="45720" rIns="91440" bIns="45720" rtlCol="0">
            <a:normAutofit/>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66B7605E-213F-4FC6-9EC0-3D6A681C9D53}" type="datetimeFigureOut">
              <a:rPr lang="he-IL" smtClean="0"/>
              <a:t>כ"ג/תשרי/תשפ"ו</a:t>
            </a:fld>
            <a:endParaRPr lang="he-IL"/>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endParaRPr lang="he-IL"/>
          </a:p>
        </p:txBody>
      </p:sp>
      <p:sp>
        <p:nvSpPr>
          <p:cNvPr id="6" name="Slide Number Placeholder 5"/>
          <p:cNvSpPr>
            <a:spLocks noGrp="1"/>
          </p:cNvSpPr>
          <p:nvPr>
            <p:ph type="sldNum" sz="quarter" idx="4"/>
          </p:nvPr>
        </p:nvSpPr>
        <p:spPr>
          <a:xfrm>
            <a:off x="8617527" y="6356350"/>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2C171F08-D51A-41D2-AC12-4FD102450B4D}" type="slidenum">
              <a:rPr lang="he-IL" smtClean="0"/>
              <a:t>‹#›</a:t>
            </a:fld>
            <a:endParaRPr lang="he-IL"/>
          </a:p>
        </p:txBody>
      </p:sp>
    </p:spTree>
    <p:extLst>
      <p:ext uri="{BB962C8B-B14F-4D97-AF65-F5344CB8AC3E}">
        <p14:creationId xmlns:p14="http://schemas.microsoft.com/office/powerpoint/2010/main" val="1969280347"/>
      </p:ext>
    </p:extLst>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 id="2147483748" r:id="rId12"/>
  </p:sldLayoutIdLst>
  <p:txStyles>
    <p:titleStyle>
      <a:lvl1pPr algn="l"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r" defTabSz="914400" rtl="1"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r" defTabSz="914400" rtl="1"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r" defTabSz="914400" rtl="1"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r" defTabSz="914400" rtl="1" eaLnBrk="1" latinLnBrk="0" hangingPunct="1">
        <a:spcBef>
          <a:spcPct val="20000"/>
        </a:spcBef>
        <a:buFont typeface="Wingdings 2" pitchFamily="18" charset="2"/>
        <a:buChar char=""/>
        <a:defRPr sz="18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0">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he-IL" smtClean="0"/>
              <a:t>לחץ כדי לערוך סגנון כותרת של תבנית בסיס</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66B7605E-213F-4FC6-9EC0-3D6A681C9D53}" type="datetimeFigureOut">
              <a:rPr lang="he-IL" smtClean="0"/>
              <a:t>כ"ג/תשרי/תשפ"ו</a:t>
            </a:fld>
            <a:endParaRPr lang="he-IL"/>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he-IL"/>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2C171F08-D51A-41D2-AC12-4FD102450B4D}" type="slidenum">
              <a:rPr lang="he-IL" smtClean="0"/>
              <a:t>‹#›</a:t>
            </a:fld>
            <a:endParaRPr lang="he-IL"/>
          </a:p>
        </p:txBody>
      </p:sp>
    </p:spTree>
    <p:extLst>
      <p:ext uri="{BB962C8B-B14F-4D97-AF65-F5344CB8AC3E}">
        <p14:creationId xmlns:p14="http://schemas.microsoft.com/office/powerpoint/2010/main" val="4063496918"/>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 id="2147483774" r:id="rId12"/>
    <p:sldLayoutId id="2147483775" r:id="rId13"/>
    <p:sldLayoutId id="2147483776" r:id="rId14"/>
    <p:sldLayoutId id="2147483777" r:id="rId15"/>
    <p:sldLayoutId id="2147483778" r:id="rId16"/>
    <p:sldLayoutId id="2147483779" r:id="rId17"/>
    <p:sldLayoutId id="2147483780" r:id="rId18"/>
  </p:sldLayoutIdLst>
  <p:txStyles>
    <p:titleStyle>
      <a:lvl1pPr algn="ctr" defTabSz="914400" rtl="1"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r" defTabSz="914400" rtl="1"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r" defTabSz="914400" rtl="1"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r" defTabSz="914400" rtl="1"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r" defTabSz="914400" rtl="1"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r" defTabSz="914400" rtl="1"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r" defTabSz="914400" rtl="1"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r" defTabSz="914400" rtl="1"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r" defTabSz="914400" rtl="1"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r" defTabSz="914400" rtl="1"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2" Type="http://schemas.openxmlformats.org/officeDocument/2006/relationships/hyperlink" Target="&#1496;&#1511;&#1505;&#1496;%20-%20&#1500;&#1493;&#1488;&#1497;%20&#1489;&#1512;&#1497;&#1497;&#1500;.docx" TargetMode="Externa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3" Type="http://schemas.openxmlformats.org/officeDocument/2006/relationships/hyperlink" Target="&#1496;&#1511;&#1505;&#1496;%20-%20&#1489;&#1506;&#1500;&#1497;%20&#1495;&#1497;&#1497;&#1501;%20&#1489;&#1490;&#1504;&#1497;%20&#1495;&#1497;&#1493;&#1514;%20-&#1502;&#1510;&#1490;&#1514;%20&#1500;&#1492;&#1502;&#1495;&#1513;&#1514;%20&#1514;&#1513;&#1493;&#1489;&#1492;%20&#1500;&#1513;&#1488;&#1500;&#1493;&#1514;.pptx" TargetMode="External"/><Relationship Id="rId2" Type="http://schemas.openxmlformats.org/officeDocument/2006/relationships/hyperlink" Target="&#1496;&#1511;&#1505;&#1496;%20-%20&#1489;&#1506;&#1500;&#1497;%20&#1495;&#1497;&#1497;&#1501;%20&#1489;&#1490;&#1504;&#1497;%20&#1495;&#1497;&#1493;&#1514;.pdf" TargetMode="Externa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hyperlink" Target="&#1496;&#1511;&#1505;&#1496;%20-%20&#1496;&#1500;&#1508;&#1493;&#1503;%20&#1504;&#1497;&#1497;&#1491;%20&#1511;&#1500;&#1500;&#1492;%20&#1488;&#1493;%20&#1489;&#1512;&#1499;&#1492;.docx" TargetMode="Externa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2" Type="http://schemas.openxmlformats.org/officeDocument/2006/relationships/hyperlink" Target="&#1492;&#1493;&#1512;&#1488;&#1493;&#1514;%20&#1492;&#1508;&#1506;&#1500;&#1492;%20&#1500;&#1511;&#1512;&#1497;&#1488;&#1514;%20&#1496;&#1511;&#1505;&#1496;%20&#1502;&#1497;&#1491;&#1506;&#1497;.docx" TargetMode="External"/><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3" Type="http://schemas.openxmlformats.org/officeDocument/2006/relationships/hyperlink" Target="&#1495;&#1493;&#1489;&#1512;&#1514;%20&#1500;&#1502;&#1493;&#1512;&#1492;%20-%20&#1488;&#1513;&#1511;&#1500;&#1493;&#1503;.docx" TargetMode="External"/><Relationship Id="rId2" Type="http://schemas.openxmlformats.org/officeDocument/2006/relationships/hyperlink" Target="../&#1502;&#1497;&#1500;&#1488;/&#1488;&#1512;&#1494;&#1497;&#1501;%20&#1511;&#1512;&#1497;&#1497;&#1514;%20&#1490;&#1514;/&#1495;&#1493;&#1489;&#1512;&#1514;%20&#1500;&#1502;&#1493;&#1512;&#1492;%20-%20&#1511;&#1512;&#1497;&#1497;&#1514;%20&#1490;&#1514;%2005.25.docx" TargetMode="External"/><Relationship Id="rId1" Type="http://schemas.openxmlformats.org/officeDocument/2006/relationships/slideLayout" Target="../slideLayouts/slideLayout14.xml"/><Relationship Id="rId5" Type="http://schemas.openxmlformats.org/officeDocument/2006/relationships/hyperlink" Target="&#1495;&#1493;&#1489;&#1512;&#1514;%20&#1500;&#1502;&#1493;&#1512;&#1492;%20-%20&#1511;&#1512;&#1497;&#1497;&#1514;%20&#1490;&#1514;%2005.25.docx" TargetMode="External"/><Relationship Id="rId4" Type="http://schemas.openxmlformats.org/officeDocument/2006/relationships/hyperlink" Target="&#1502;&#1510;&#1490;&#1514;%20&#1492;&#1493;&#1512;&#1488;&#1492;%20&#1502;&#1500;&#1493;&#1493;&#1492;%20-%20&#1497;&#1506;&#1500;%20&#1506;&#1494;&#1512;&#1488;%5b1%5d.pptx"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3" Type="http://schemas.openxmlformats.org/officeDocument/2006/relationships/hyperlink" Target="file:///C:\Users\Owner\Documents\&#1497;&#1506;&#1500;\&#1502;&#1497;&#1500;&#1488;\&#1502;&#1497;&#1500;&#1488;\&#1488;&#1512;&#1494;&#1497;&#1501;%20&#1511;&#1512;&#1497;&#1497;&#1514;%20&#1490;&#1514;\&#1488;&#1512;&#1490;&#1494;%20&#1492;&#1499;&#1500;&#1497;&#1501;%20-%2013.10.25.doc" TargetMode="External"/><Relationship Id="rId2" Type="http://schemas.openxmlformats.org/officeDocument/2006/relationships/hyperlink" Target="../../&#1488;&#1512;&#1490;&#1494;%20&#1499;&#1500;&#1497;&#1501;%20&#1502;&#1506;&#1493;&#1491;&#1499;&#1503;%2016.1.25.doc" TargetMode="Externa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hyperlink" Target="&#1502;&#1493;&#1491;&#1500;%20&#1508;&#1505;&#1511;&#1492;%20&#1502;&#1508;&#1493;&#1512;&#1496;%20&#1502;&#1506;&#1493;&#1491;&#1499;&#1503;.docx" TargetMode="External"/><Relationship Id="rId2" Type="http://schemas.openxmlformats.org/officeDocument/2006/relationships/hyperlink" Target="&#1513;&#1497;&#1512;%20&#1492;&#1489;&#1506;&#1492;%20&#1489;&#1513;&#1500;&#1489;&#1497;&#1501;%20.docx" TargetMode="External"/><Relationship Id="rId1" Type="http://schemas.openxmlformats.org/officeDocument/2006/relationships/slideLayout" Target="../slideLayouts/slideLayout14.xml"/><Relationship Id="rId4" Type="http://schemas.openxmlformats.org/officeDocument/2006/relationships/hyperlink" Target="&#1513;&#1497;&#1512;%20&#1513;&#1500;%20&#1492;&#1497;&#1500;&#1491;&#1497;&#1501;%20&#1492;&#1489;&#1506;&#1492;%20&#1489;&#1513;&#1500;&#1489;&#1497;&#1501;%20&#1513;&#1497;&#1512;%20&#1513;&#1500;%20&#1492;&#1497;&#1500;&#1491;&#1497;&#1501;.mp4"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file:///C:\Users\Owner\Documents\&#1497;&#1506;&#1500;\&#1502;&#1497;&#1500;&#1488;\&#1488;&#1512;&#1494;&#1497;&#1501;%20&#1511;&#1512;&#1497;&#1497;&#1514;%20&#1490;&#1514;\&#1492;&#1489;&#1506;&#1492;%20&#1489;&#1513;&#1500;&#1489;&#1497;&#1501;%20&#1500;&#1502;&#1513;&#1497;&#1502;&#1514;%20&#1499;&#1514;&#1497;&#1489;&#1492;%20&#1500;&#1489;&#1497;&#1492;&#1505;%20&#1514;&#1508;&#1511;&#1497;&#1491;&#1497;&#1501;%20&#1495;&#1513;&#1493;&#1489;&#1497;&#1501;.pptx" TargetMode="External"/><Relationship Id="rId2" Type="http://schemas.openxmlformats.org/officeDocument/2006/relationships/hyperlink" Target="../../&#1488;&#1512;&#1494;&#1497;&#1501;%20&#1511;&#1512;&#1497;&#1497;&#1514;%20&#1490;&#1514;/&#1502;&#1510;&#1490;&#1514;%20-%20&#1489;&#1497;&#1492;&#1505;%20&#1500;&#1511;&#1493;&#1505;&#1502;&#1497;&#1501;.pptx" TargetMode="Externa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1631742" y="3034749"/>
            <a:ext cx="8689976" cy="795129"/>
          </a:xfrm>
        </p:spPr>
        <p:txBody>
          <a:bodyPr>
            <a:noAutofit/>
          </a:bodyPr>
          <a:lstStyle/>
          <a:p>
            <a:r>
              <a:rPr lang="he-IL" sz="7200" b="1" dirty="0">
                <a:ln w="24500" cmpd="dbl">
                  <a:solidFill>
                    <a:srgbClr val="94A43E">
                      <a:shade val="85000"/>
                      <a:satMod val="155000"/>
                    </a:srgbClr>
                  </a:solidFill>
                  <a:prstDash val="solid"/>
                  <a:miter lim="800000"/>
                </a:ln>
                <a:solidFill>
                  <a:schemeClr val="accent4"/>
                </a:solidFill>
                <a:effectLst>
                  <a:outerShdw blurRad="38100" dist="38100" dir="7020000" algn="tl">
                    <a:srgbClr val="000000">
                      <a:alpha val="35000"/>
                    </a:srgbClr>
                  </a:outerShdw>
                </a:effectLst>
                <a:latin typeface="David" panose="020E0502060401010101" pitchFamily="34" charset="-79"/>
                <a:ea typeface="+mn-ea"/>
                <a:cs typeface="David" panose="020E0502060401010101" pitchFamily="34" charset="-79"/>
              </a:rPr>
              <a:t>"ארזים" – מגביהים עוף</a:t>
            </a:r>
            <a:endParaRPr lang="he-IL" sz="7200" b="1" dirty="0">
              <a:ln w="24500" cmpd="dbl">
                <a:solidFill>
                  <a:srgbClr val="94A43E">
                    <a:shade val="85000"/>
                    <a:satMod val="155000"/>
                  </a:srgbClr>
                </a:solidFill>
                <a:prstDash val="solid"/>
                <a:miter lim="800000"/>
              </a:ln>
              <a:solidFill>
                <a:schemeClr val="accent4"/>
              </a:solidFill>
              <a:effectLst>
                <a:outerShdw blurRad="38100" dist="38100" dir="7020000" algn="tl">
                  <a:srgbClr val="000000">
                    <a:alpha val="35000"/>
                  </a:srgbClr>
                </a:outerShdw>
              </a:effectLst>
              <a:latin typeface="David" panose="020E0502060401010101" pitchFamily="34" charset="-79"/>
              <a:ea typeface="+mn-ea"/>
              <a:cs typeface="David" panose="020E0502060401010101" pitchFamily="34" charset="-79"/>
            </a:endParaRPr>
          </a:p>
        </p:txBody>
      </p:sp>
      <p:sp>
        <p:nvSpPr>
          <p:cNvPr id="4" name="כותרת משנה 2"/>
          <p:cNvSpPr txBox="1">
            <a:spLocks/>
          </p:cNvSpPr>
          <p:nvPr/>
        </p:nvSpPr>
        <p:spPr>
          <a:xfrm>
            <a:off x="268405" y="1924335"/>
            <a:ext cx="11655190" cy="4176214"/>
          </a:xfrm>
          <a:prstGeom prst="rect">
            <a:avLst/>
          </a:prstGeom>
        </p:spPr>
        <p:txBody>
          <a:bodyPr vert="horz" lIns="91440" tIns="45720" rIns="91440" bIns="45720" rtlCol="0">
            <a:normAutofit/>
          </a:bodyPr>
          <a:lstStyle>
            <a:lvl1pPr marL="0" indent="0" algn="ctr" defTabSz="914400" rtl="1" eaLnBrk="1" latinLnBrk="0" hangingPunct="1">
              <a:lnSpc>
                <a:spcPct val="120000"/>
              </a:lnSpc>
              <a:spcBef>
                <a:spcPts val="1000"/>
              </a:spcBef>
              <a:buClr>
                <a:schemeClr val="tx1"/>
              </a:buClr>
              <a:buFont typeface="Arial" panose="020B0604020202020204" pitchFamily="34" charset="0"/>
              <a:buNone/>
              <a:defRPr sz="2200" kern="1200" cap="all" baseline="0">
                <a:solidFill>
                  <a:schemeClr val="bg1">
                    <a:lumMod val="50000"/>
                  </a:schemeClr>
                </a:solidFill>
                <a:effectLst/>
                <a:latin typeface="+mn-lt"/>
                <a:ea typeface="+mn-ea"/>
                <a:cs typeface="+mn-cs"/>
              </a:defRPr>
            </a:lvl1pPr>
            <a:lvl2pPr marL="457200" indent="0" algn="ctr" defTabSz="914400" rtl="1" eaLnBrk="1" latinLnBrk="0" hangingPunct="1">
              <a:lnSpc>
                <a:spcPct val="120000"/>
              </a:lnSpc>
              <a:spcBef>
                <a:spcPts val="500"/>
              </a:spcBef>
              <a:buClr>
                <a:schemeClr val="tx1"/>
              </a:buClr>
              <a:buFont typeface="Arial" panose="020B0604020202020204" pitchFamily="34" charset="0"/>
              <a:buNone/>
              <a:defRPr sz="2000" kern="1200" cap="all" baseline="0">
                <a:solidFill>
                  <a:schemeClr val="tx1"/>
                </a:solidFill>
                <a:effectLst/>
                <a:latin typeface="+mn-lt"/>
                <a:ea typeface="+mn-ea"/>
                <a:cs typeface="+mn-cs"/>
              </a:defRPr>
            </a:lvl2pPr>
            <a:lvl3pPr marL="914400" indent="0" algn="ctr" defTabSz="914400" rtl="1" eaLnBrk="1" latinLnBrk="0" hangingPunct="1">
              <a:lnSpc>
                <a:spcPct val="120000"/>
              </a:lnSpc>
              <a:spcBef>
                <a:spcPts val="500"/>
              </a:spcBef>
              <a:buClr>
                <a:schemeClr val="tx1"/>
              </a:buClr>
              <a:buFont typeface="Arial" panose="020B0604020202020204" pitchFamily="34" charset="0"/>
              <a:buNone/>
              <a:defRPr sz="1800" kern="1200" cap="all" baseline="0">
                <a:solidFill>
                  <a:schemeClr val="tx1"/>
                </a:solidFill>
                <a:effectLst/>
                <a:latin typeface="+mn-lt"/>
                <a:ea typeface="+mn-ea"/>
                <a:cs typeface="+mn-cs"/>
              </a:defRPr>
            </a:lvl3pPr>
            <a:lvl4pPr marL="1371600" indent="0" algn="ctr" defTabSz="914400" rtl="1" eaLnBrk="1" latinLnBrk="0" hangingPunct="1">
              <a:lnSpc>
                <a:spcPct val="120000"/>
              </a:lnSpc>
              <a:spcBef>
                <a:spcPts val="500"/>
              </a:spcBef>
              <a:buClr>
                <a:schemeClr val="tx1"/>
              </a:buClr>
              <a:buFont typeface="Arial" panose="020B0604020202020204" pitchFamily="34" charset="0"/>
              <a:buNone/>
              <a:defRPr sz="1600" kern="1200" cap="all" baseline="0">
                <a:solidFill>
                  <a:schemeClr val="tx1"/>
                </a:solidFill>
                <a:effectLst/>
                <a:latin typeface="+mn-lt"/>
                <a:ea typeface="+mn-ea"/>
                <a:cs typeface="+mn-cs"/>
              </a:defRPr>
            </a:lvl4pPr>
            <a:lvl5pPr marL="1828800" indent="0" algn="ctr" defTabSz="914400" rtl="1" eaLnBrk="1" latinLnBrk="0" hangingPunct="1">
              <a:lnSpc>
                <a:spcPct val="120000"/>
              </a:lnSpc>
              <a:spcBef>
                <a:spcPts val="500"/>
              </a:spcBef>
              <a:buClr>
                <a:schemeClr val="tx1"/>
              </a:buClr>
              <a:buFont typeface="Arial" panose="020B0604020202020204" pitchFamily="34" charset="0"/>
              <a:buNone/>
              <a:defRPr sz="1600" kern="1200" cap="all" baseline="0">
                <a:solidFill>
                  <a:schemeClr val="tx1"/>
                </a:solidFill>
                <a:effectLst/>
                <a:latin typeface="+mn-lt"/>
                <a:ea typeface="+mn-ea"/>
                <a:cs typeface="+mn-cs"/>
              </a:defRPr>
            </a:lvl5pPr>
            <a:lvl6pPr marL="2286000" indent="0" algn="ctr" defTabSz="914400" rtl="1" eaLnBrk="1" latinLnBrk="0" hangingPunct="1">
              <a:lnSpc>
                <a:spcPct val="120000"/>
              </a:lnSpc>
              <a:spcBef>
                <a:spcPts val="500"/>
              </a:spcBef>
              <a:buClr>
                <a:schemeClr val="tx1"/>
              </a:buClr>
              <a:buFont typeface="Arial" panose="020B0604020202020204" pitchFamily="34" charset="0"/>
              <a:buNone/>
              <a:defRPr sz="1600" kern="1200" cap="all" baseline="0">
                <a:solidFill>
                  <a:schemeClr val="tx1"/>
                </a:solidFill>
                <a:effectLst/>
                <a:latin typeface="+mn-lt"/>
                <a:ea typeface="+mn-ea"/>
                <a:cs typeface="+mn-cs"/>
              </a:defRPr>
            </a:lvl6pPr>
            <a:lvl7pPr marL="2743200" indent="0" algn="ctr" defTabSz="914400" rtl="1" eaLnBrk="1" latinLnBrk="0" hangingPunct="1">
              <a:lnSpc>
                <a:spcPct val="120000"/>
              </a:lnSpc>
              <a:spcBef>
                <a:spcPts val="500"/>
              </a:spcBef>
              <a:buClr>
                <a:schemeClr val="tx1"/>
              </a:buClr>
              <a:buFont typeface="Arial" panose="020B0604020202020204" pitchFamily="34" charset="0"/>
              <a:buNone/>
              <a:defRPr sz="1600" kern="1200" cap="all" baseline="0">
                <a:solidFill>
                  <a:schemeClr val="tx1"/>
                </a:solidFill>
                <a:effectLst/>
                <a:latin typeface="+mn-lt"/>
                <a:ea typeface="+mn-ea"/>
                <a:cs typeface="+mn-cs"/>
              </a:defRPr>
            </a:lvl7pPr>
            <a:lvl8pPr marL="3200400" indent="0" algn="ctr" defTabSz="914400" rtl="1" eaLnBrk="1" latinLnBrk="0" hangingPunct="1">
              <a:lnSpc>
                <a:spcPct val="120000"/>
              </a:lnSpc>
              <a:spcBef>
                <a:spcPts val="500"/>
              </a:spcBef>
              <a:buClr>
                <a:schemeClr val="tx1"/>
              </a:buClr>
              <a:buFont typeface="Arial" panose="020B0604020202020204" pitchFamily="34" charset="0"/>
              <a:buNone/>
              <a:defRPr sz="1600" kern="1200" cap="all" baseline="0">
                <a:solidFill>
                  <a:schemeClr val="tx1"/>
                </a:solidFill>
                <a:effectLst/>
                <a:latin typeface="+mn-lt"/>
                <a:ea typeface="+mn-ea"/>
                <a:cs typeface="+mn-cs"/>
              </a:defRPr>
            </a:lvl8pPr>
            <a:lvl9pPr marL="3657600" indent="0" algn="ctr" defTabSz="914400" rtl="1" eaLnBrk="1" latinLnBrk="0" hangingPunct="1">
              <a:lnSpc>
                <a:spcPct val="120000"/>
              </a:lnSpc>
              <a:spcBef>
                <a:spcPts val="500"/>
              </a:spcBef>
              <a:buClr>
                <a:schemeClr val="tx1"/>
              </a:buClr>
              <a:buFont typeface="Arial" panose="020B0604020202020204" pitchFamily="34" charset="0"/>
              <a:buNone/>
              <a:defRPr sz="1600" kern="1200" cap="all" baseline="0">
                <a:solidFill>
                  <a:schemeClr val="tx1"/>
                </a:solidFill>
                <a:effectLst/>
                <a:latin typeface="+mn-lt"/>
                <a:ea typeface="+mn-ea"/>
                <a:cs typeface="+mn-cs"/>
              </a:defRPr>
            </a:lvl9pPr>
          </a:lstStyle>
          <a:p>
            <a:endParaRPr lang="he-IL" sz="4600" b="1" dirty="0" smtClean="0">
              <a:solidFill>
                <a:srgbClr val="002060"/>
              </a:solidFill>
              <a:latin typeface="David" panose="020E0502060401010101" pitchFamily="34" charset="-79"/>
              <a:cs typeface="David" panose="020E0502060401010101" pitchFamily="34" charset="-79"/>
            </a:endParaRPr>
          </a:p>
          <a:p>
            <a:endParaRPr lang="he-IL" sz="4600" b="1" dirty="0">
              <a:solidFill>
                <a:srgbClr val="002060"/>
              </a:solidFill>
              <a:latin typeface="David" panose="020E0502060401010101" pitchFamily="34" charset="-79"/>
              <a:cs typeface="David" panose="020E0502060401010101" pitchFamily="34" charset="-79"/>
            </a:endParaRPr>
          </a:p>
          <a:p>
            <a:pPr algn="r"/>
            <a:endParaRPr lang="he-IL" sz="4600" b="1" dirty="0" smtClean="0">
              <a:solidFill>
                <a:srgbClr val="002060"/>
              </a:solidFill>
              <a:latin typeface="David" panose="020E0502060401010101" pitchFamily="34" charset="-79"/>
              <a:cs typeface="David" panose="020E0502060401010101" pitchFamily="34" charset="-79"/>
            </a:endParaRPr>
          </a:p>
          <a:p>
            <a:pPr algn="r"/>
            <a:endParaRPr lang="he-IL" sz="4600" b="1" dirty="0" smtClean="0">
              <a:solidFill>
                <a:srgbClr val="002060"/>
              </a:solidFill>
              <a:latin typeface="David" panose="020E0502060401010101" pitchFamily="34" charset="-79"/>
              <a:cs typeface="David" panose="020E0502060401010101" pitchFamily="34" charset="-79"/>
            </a:endParaRPr>
          </a:p>
          <a:p>
            <a:pPr algn="r"/>
            <a:endParaRPr lang="he-IL" sz="4600" b="1" dirty="0" smtClean="0">
              <a:solidFill>
                <a:srgbClr val="002060"/>
              </a:solidFill>
              <a:latin typeface="David" panose="020E0502060401010101" pitchFamily="34" charset="-79"/>
              <a:cs typeface="David" panose="020E0502060401010101" pitchFamily="34" charset="-79"/>
            </a:endParaRPr>
          </a:p>
          <a:p>
            <a:endParaRPr lang="he-IL" sz="2800" b="1" dirty="0" smtClean="0">
              <a:solidFill>
                <a:srgbClr val="002060"/>
              </a:solidFill>
              <a:latin typeface="David" panose="020E0502060401010101" pitchFamily="34" charset="-79"/>
              <a:cs typeface="David" panose="020E0502060401010101" pitchFamily="34" charset="-79"/>
            </a:endParaRPr>
          </a:p>
          <a:p>
            <a:pPr algn="r"/>
            <a:endParaRPr lang="he-IL" sz="4500" b="1" u="sng" dirty="0">
              <a:solidFill>
                <a:srgbClr val="002060"/>
              </a:solidFill>
              <a:latin typeface="Guttman Yad-Brush" panose="02010401010101010101" pitchFamily="2" charset="-79"/>
              <a:cs typeface="Guttman Yad-Brush" panose="02010401010101010101" pitchFamily="2" charset="-79"/>
            </a:endParaRPr>
          </a:p>
        </p:txBody>
      </p:sp>
    </p:spTree>
    <p:extLst>
      <p:ext uri="{BB962C8B-B14F-4D97-AF65-F5344CB8AC3E}">
        <p14:creationId xmlns:p14="http://schemas.microsoft.com/office/powerpoint/2010/main" val="22390304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913774" y="457154"/>
            <a:ext cx="10364451" cy="793424"/>
          </a:xfrm>
        </p:spPr>
        <p:txBody>
          <a:bodyPr>
            <a:normAutofit/>
          </a:bodyPr>
          <a:lstStyle/>
          <a:p>
            <a:pPr algn="ctr"/>
            <a:r>
              <a:rPr lang="he-IL" altLang="he-IL" sz="3800" b="1" dirty="0">
                <a:solidFill>
                  <a:srgbClr val="002060"/>
                </a:solidFill>
                <a:latin typeface="David" panose="020E0502060401010101" pitchFamily="34" charset="-79"/>
                <a:cs typeface="David" panose="020E0502060401010101" pitchFamily="34" charset="-79"/>
              </a:rPr>
              <a:t>כתיבת תשובה </a:t>
            </a:r>
            <a:r>
              <a:rPr lang="he-IL" altLang="he-IL" sz="3800" dirty="0">
                <a:solidFill>
                  <a:srgbClr val="002060"/>
                </a:solidFill>
                <a:latin typeface="David" panose="020E0502060401010101" pitchFamily="34" charset="-79"/>
                <a:cs typeface="David" panose="020E0502060401010101" pitchFamily="34" charset="-79"/>
              </a:rPr>
              <a:t>במבנה תקין </a:t>
            </a:r>
            <a:r>
              <a:rPr lang="he-IL" altLang="he-IL" sz="3800" b="1" dirty="0">
                <a:solidFill>
                  <a:srgbClr val="002060"/>
                </a:solidFill>
                <a:latin typeface="David" panose="020E0502060401010101" pitchFamily="34" charset="-79"/>
                <a:cs typeface="David" panose="020E0502060401010101" pitchFamily="34" charset="-79"/>
              </a:rPr>
              <a:t>בעזרת הבעה </a:t>
            </a:r>
            <a:r>
              <a:rPr lang="he-IL" altLang="he-IL" sz="3800" b="1" dirty="0" smtClean="0">
                <a:solidFill>
                  <a:srgbClr val="002060"/>
                </a:solidFill>
                <a:latin typeface="David" panose="020E0502060401010101" pitchFamily="34" charset="-79"/>
                <a:cs typeface="David" panose="020E0502060401010101" pitchFamily="34" charset="-79"/>
              </a:rPr>
              <a:t>בשלבים</a:t>
            </a:r>
            <a:endParaRPr lang="he-IL" sz="3800" dirty="0">
              <a:solidFill>
                <a:srgbClr val="002060"/>
              </a:solidFill>
              <a:latin typeface="David" panose="020E0502060401010101" pitchFamily="34" charset="-79"/>
              <a:cs typeface="David" panose="020E0502060401010101" pitchFamily="34" charset="-79"/>
            </a:endParaRPr>
          </a:p>
        </p:txBody>
      </p:sp>
      <p:sp>
        <p:nvSpPr>
          <p:cNvPr id="3" name="מציין מיקום תוכן 2"/>
          <p:cNvSpPr>
            <a:spLocks noGrp="1"/>
          </p:cNvSpPr>
          <p:nvPr>
            <p:ph sz="quarter" idx="13"/>
          </p:nvPr>
        </p:nvSpPr>
        <p:spPr>
          <a:xfrm>
            <a:off x="551329" y="1627504"/>
            <a:ext cx="10972800" cy="4362479"/>
          </a:xfrm>
        </p:spPr>
        <p:txBody>
          <a:bodyPr>
            <a:normAutofit/>
          </a:bodyPr>
          <a:lstStyle/>
          <a:p>
            <a:r>
              <a:rPr lang="he-IL" b="1" dirty="0">
                <a:latin typeface="David" panose="020E0502060401010101" pitchFamily="34" charset="-79"/>
                <a:cs typeface="David" panose="020E0502060401010101" pitchFamily="34" charset="-79"/>
              </a:rPr>
              <a:t>בעיר שלנו/בישוב שלנו נפתח בית ספר לקוסמים. החלטת לפנות לבית הספר כדי לבדוק האם כדאי לך להירשם?   </a:t>
            </a:r>
            <a:r>
              <a:rPr lang="he-IL" dirty="0">
                <a:latin typeface="David" panose="020E0502060401010101" pitchFamily="34" charset="-79"/>
                <a:cs typeface="David" panose="020E0502060401010101" pitchFamily="34" charset="-79"/>
              </a:rPr>
              <a:t>תאר את ביקורך בבית הספר וכתוב מה החלטת – האם תרצה להירשם לבית הספר?</a:t>
            </a:r>
            <a:endParaRPr lang="en-US" dirty="0">
              <a:latin typeface="David" panose="020E0502060401010101" pitchFamily="34" charset="-79"/>
              <a:cs typeface="David" panose="020E0502060401010101" pitchFamily="34" charset="-79"/>
            </a:endParaRPr>
          </a:p>
          <a:p>
            <a:pPr marL="0" indent="0">
              <a:buNone/>
            </a:pPr>
            <a:endParaRPr lang="en-US" u="sng" dirty="0">
              <a:latin typeface="David" panose="020E0502060401010101" pitchFamily="34" charset="-79"/>
              <a:cs typeface="David" panose="020E0502060401010101" pitchFamily="34" charset="-79"/>
            </a:endParaRPr>
          </a:p>
          <a:p>
            <a:pPr marL="0" indent="0">
              <a:buNone/>
            </a:pPr>
            <a:r>
              <a:rPr lang="he-IL" b="1" u="sng" dirty="0">
                <a:latin typeface="David" panose="020E0502060401010101" pitchFamily="34" charset="-79"/>
                <a:cs typeface="David" panose="020E0502060401010101" pitchFamily="34" charset="-79"/>
              </a:rPr>
              <a:t>הוראות הפעלה לכתיבת תשובה לשאלה</a:t>
            </a:r>
            <a:r>
              <a:rPr lang="en-US" b="1" u="sng" dirty="0">
                <a:latin typeface="David" panose="020E0502060401010101" pitchFamily="34" charset="-79"/>
                <a:cs typeface="David" panose="020E0502060401010101" pitchFamily="34" charset="-79"/>
              </a:rPr>
              <a:t>: </a:t>
            </a:r>
            <a:endParaRPr lang="he-IL" b="1" u="sng" dirty="0" smtClean="0">
              <a:latin typeface="David" panose="020E0502060401010101" pitchFamily="34" charset="-79"/>
              <a:cs typeface="David" panose="020E0502060401010101" pitchFamily="34" charset="-79"/>
            </a:endParaRPr>
          </a:p>
          <a:p>
            <a:pPr marL="0" indent="0">
              <a:buNone/>
            </a:pPr>
            <a:endParaRPr lang="en-US" dirty="0">
              <a:latin typeface="David" panose="020E0502060401010101" pitchFamily="34" charset="-79"/>
              <a:cs typeface="David" panose="020E0502060401010101" pitchFamily="34" charset="-79"/>
            </a:endParaRPr>
          </a:p>
          <a:p>
            <a:pPr marL="0" indent="0">
              <a:buNone/>
            </a:pPr>
            <a:r>
              <a:rPr lang="he-IL" b="1" u="sng" dirty="0">
                <a:latin typeface="David" panose="020E0502060401010101" pitchFamily="34" charset="-79"/>
                <a:cs typeface="David" panose="020E0502060401010101" pitchFamily="34" charset="-79"/>
              </a:rPr>
              <a:t>שלב ראשון</a:t>
            </a:r>
            <a:r>
              <a:rPr lang="he-IL" b="1" dirty="0">
                <a:latin typeface="David" panose="020E0502060401010101" pitchFamily="34" charset="-79"/>
                <a:cs typeface="David" panose="020E0502060401010101" pitchFamily="34" charset="-79"/>
              </a:rPr>
              <a:t> בכתיבת תשובה: </a:t>
            </a:r>
            <a:r>
              <a:rPr lang="en-US" b="1" dirty="0">
                <a:latin typeface="David" panose="020E0502060401010101" pitchFamily="34" charset="-79"/>
                <a:cs typeface="David" panose="020E0502060401010101" pitchFamily="34" charset="-79"/>
              </a:rPr>
              <a:t>  </a:t>
            </a:r>
            <a:r>
              <a:rPr lang="he-IL" b="1" dirty="0" smtClean="0">
                <a:latin typeface="David" panose="020E0502060401010101" pitchFamily="34" charset="-79"/>
                <a:cs typeface="David" panose="020E0502060401010101" pitchFamily="34" charset="-79"/>
              </a:rPr>
              <a:t>כתוב </a:t>
            </a:r>
            <a:r>
              <a:rPr lang="he-IL" b="1" dirty="0">
                <a:latin typeface="David" panose="020E0502060401010101" pitchFamily="34" charset="-79"/>
                <a:cs typeface="David" panose="020E0502060401010101" pitchFamily="34" charset="-79"/>
              </a:rPr>
              <a:t>פתיח המוביל </a:t>
            </a:r>
            <a:r>
              <a:rPr lang="he-IL" b="1" dirty="0" smtClean="0">
                <a:latin typeface="David" panose="020E0502060401010101" pitchFamily="34" charset="-79"/>
                <a:cs typeface="David" panose="020E0502060401010101" pitchFamily="34" charset="-79"/>
              </a:rPr>
              <a:t>אל </a:t>
            </a:r>
            <a:r>
              <a:rPr lang="he-IL" b="1" dirty="0">
                <a:solidFill>
                  <a:srgbClr val="FF0000"/>
                </a:solidFill>
                <a:latin typeface="David" panose="020E0502060401010101" pitchFamily="34" charset="-79"/>
                <a:cs typeface="David" panose="020E0502060401010101" pitchFamily="34" charset="-79"/>
              </a:rPr>
              <a:t>הרעיון המרכזי (ר</a:t>
            </a:r>
            <a:r>
              <a:rPr lang="en-US" b="1" dirty="0">
                <a:solidFill>
                  <a:srgbClr val="FF0000"/>
                </a:solidFill>
                <a:latin typeface="David" panose="020E0502060401010101" pitchFamily="34" charset="-79"/>
                <a:cs typeface="David" panose="020E0502060401010101" pitchFamily="34" charset="-79"/>
              </a:rPr>
              <a:t>"</a:t>
            </a:r>
            <a:r>
              <a:rPr lang="he-IL" b="1" dirty="0">
                <a:solidFill>
                  <a:srgbClr val="FF0000"/>
                </a:solidFill>
                <a:latin typeface="David" panose="020E0502060401010101" pitchFamily="34" charset="-79"/>
                <a:cs typeface="David" panose="020E0502060401010101" pitchFamily="34" charset="-79"/>
              </a:rPr>
              <a:t>מ)</a:t>
            </a:r>
            <a:r>
              <a:rPr lang="he-IL" b="1" dirty="0">
                <a:latin typeface="David" panose="020E0502060401010101" pitchFamily="34" charset="-79"/>
                <a:cs typeface="David" panose="020E0502060401010101" pitchFamily="34" charset="-79"/>
              </a:rPr>
              <a:t>.  </a:t>
            </a:r>
            <a:endParaRPr lang="he-IL" b="1" dirty="0" smtClean="0">
              <a:latin typeface="David" panose="020E0502060401010101" pitchFamily="34" charset="-79"/>
              <a:cs typeface="David" panose="020E0502060401010101" pitchFamily="34" charset="-79"/>
            </a:endParaRPr>
          </a:p>
          <a:p>
            <a:pPr marL="0" indent="0">
              <a:buNone/>
            </a:pPr>
            <a:endParaRPr lang="en-US" dirty="0">
              <a:latin typeface="David" panose="020E0502060401010101" pitchFamily="34" charset="-79"/>
              <a:cs typeface="David" panose="020E0502060401010101" pitchFamily="34" charset="-79"/>
            </a:endParaRPr>
          </a:p>
          <a:p>
            <a:r>
              <a:rPr lang="he-IL" b="1" dirty="0" smtClean="0">
                <a:latin typeface="David" panose="020E0502060401010101" pitchFamily="34" charset="-79"/>
                <a:cs typeface="David" panose="020E0502060401010101" pitchFamily="34" charset="-79"/>
              </a:rPr>
              <a:t>בישוב </a:t>
            </a:r>
            <a:r>
              <a:rPr lang="he-IL" b="1" dirty="0">
                <a:latin typeface="David" panose="020E0502060401010101" pitchFamily="34" charset="-79"/>
                <a:cs typeface="David" panose="020E0502060401010101" pitchFamily="34" charset="-79"/>
              </a:rPr>
              <a:t>שלנו הוחלט לפתוח בית ספר לקוסמים.</a:t>
            </a:r>
            <a:endParaRPr lang="en-US" dirty="0">
              <a:latin typeface="David" panose="020E0502060401010101" pitchFamily="34" charset="-79"/>
              <a:cs typeface="David" panose="020E0502060401010101" pitchFamily="34" charset="-79"/>
            </a:endParaRPr>
          </a:p>
          <a:p>
            <a:endParaRPr lang="he-IL" dirty="0">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19238910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sz="quarter" idx="13"/>
          </p:nvPr>
        </p:nvSpPr>
        <p:spPr>
          <a:xfrm>
            <a:off x="319807" y="263699"/>
            <a:ext cx="11049000" cy="5554005"/>
          </a:xfrm>
        </p:spPr>
        <p:txBody>
          <a:bodyPr>
            <a:noAutofit/>
          </a:bodyPr>
          <a:lstStyle/>
          <a:p>
            <a:r>
              <a:rPr lang="he-IL" sz="2400" b="1" u="sng" dirty="0">
                <a:latin typeface="David" panose="020E0502060401010101" pitchFamily="34" charset="-79"/>
                <a:cs typeface="David" panose="020E0502060401010101" pitchFamily="34" charset="-79"/>
              </a:rPr>
              <a:t>שלב שני</a:t>
            </a:r>
            <a:r>
              <a:rPr lang="he-IL" sz="2400" b="1" dirty="0">
                <a:latin typeface="David" panose="020E0502060401010101" pitchFamily="34" charset="-79"/>
                <a:cs typeface="David" panose="020E0502060401010101" pitchFamily="34" charset="-79"/>
              </a:rPr>
              <a:t> בכתיבת תשובה:  </a:t>
            </a:r>
            <a:endParaRPr lang="he-IL" sz="2400" b="1" dirty="0" smtClean="0">
              <a:latin typeface="David" panose="020E0502060401010101" pitchFamily="34" charset="-79"/>
              <a:cs typeface="David" panose="020E0502060401010101" pitchFamily="34" charset="-79"/>
            </a:endParaRPr>
          </a:p>
          <a:p>
            <a:pPr marL="0" indent="0">
              <a:buNone/>
            </a:pPr>
            <a:r>
              <a:rPr lang="he-IL" sz="2400" b="1" dirty="0" smtClean="0">
                <a:latin typeface="David" panose="020E0502060401010101" pitchFamily="34" charset="-79"/>
                <a:cs typeface="David" panose="020E0502060401010101" pitchFamily="34" charset="-79"/>
              </a:rPr>
              <a:t>כתוב </a:t>
            </a:r>
            <a:r>
              <a:rPr lang="he-IL" sz="2400" b="1" dirty="0">
                <a:latin typeface="David" panose="020E0502060401010101" pitchFamily="34" charset="-79"/>
                <a:cs typeface="David" panose="020E0502060401010101" pitchFamily="34" charset="-79"/>
              </a:rPr>
              <a:t>את </a:t>
            </a:r>
            <a:r>
              <a:rPr lang="he-IL" sz="2400" b="1" dirty="0" err="1">
                <a:solidFill>
                  <a:srgbClr val="FF0000"/>
                </a:solidFill>
                <a:latin typeface="David" panose="020E0502060401010101" pitchFamily="34" charset="-79"/>
                <a:cs typeface="David" panose="020E0502060401010101" pitchFamily="34" charset="-79"/>
              </a:rPr>
              <a:t>הר"מ</a:t>
            </a:r>
            <a:r>
              <a:rPr lang="he-IL" sz="2400" b="1" dirty="0">
                <a:solidFill>
                  <a:srgbClr val="FF0000"/>
                </a:solidFill>
                <a:latin typeface="David" panose="020E0502060401010101" pitchFamily="34" charset="-79"/>
                <a:cs typeface="David" panose="020E0502060401010101" pitchFamily="34" charset="-79"/>
              </a:rPr>
              <a:t> </a:t>
            </a:r>
            <a:r>
              <a:rPr lang="he-IL" sz="2400" b="1" dirty="0">
                <a:latin typeface="David" panose="020E0502060401010101" pitchFamily="34" charset="-79"/>
                <a:cs typeface="David" panose="020E0502060401010101" pitchFamily="34" charset="-79"/>
              </a:rPr>
              <a:t>בהכללה (בלי פירוט, בלי דוגמאות) ועצור בנקודה.</a:t>
            </a:r>
            <a:endParaRPr lang="en-US" sz="2400" dirty="0">
              <a:latin typeface="David" panose="020E0502060401010101" pitchFamily="34" charset="-79"/>
              <a:cs typeface="David" panose="020E0502060401010101" pitchFamily="34" charset="-79"/>
            </a:endParaRPr>
          </a:p>
          <a:p>
            <a:r>
              <a:rPr lang="he-IL" sz="2400" dirty="0">
                <a:latin typeface="David" panose="020E0502060401010101" pitchFamily="34" charset="-79"/>
                <a:cs typeface="David" panose="020E0502060401010101" pitchFamily="34" charset="-79"/>
              </a:rPr>
              <a:t>הרעיון המרכזי = משפט מפתח המציג את המסר של הכותב לקורא: </a:t>
            </a:r>
            <a:r>
              <a:rPr lang="he-IL" sz="2400" b="1" dirty="0">
                <a:latin typeface="David" panose="020E0502060401010101" pitchFamily="34" charset="-79"/>
                <a:cs typeface="David" panose="020E0502060401010101" pitchFamily="34" charset="-79"/>
              </a:rPr>
              <a:t>טענה, דעה, עובדה, שאלה...</a:t>
            </a:r>
            <a:endParaRPr lang="en-US" sz="2400" dirty="0">
              <a:latin typeface="David" panose="020E0502060401010101" pitchFamily="34" charset="-79"/>
              <a:cs typeface="David" panose="020E0502060401010101" pitchFamily="34" charset="-79"/>
            </a:endParaRPr>
          </a:p>
          <a:p>
            <a:pPr marL="0" indent="0" algn="ctr">
              <a:buNone/>
            </a:pPr>
            <a:r>
              <a:rPr lang="he-IL" sz="2400" b="1" dirty="0" smtClean="0">
                <a:solidFill>
                  <a:srgbClr val="FF0000"/>
                </a:solidFill>
                <a:latin typeface="David" panose="020E0502060401010101" pitchFamily="34" charset="-79"/>
                <a:cs typeface="David" panose="020E0502060401010101" pitchFamily="34" charset="-79"/>
              </a:rPr>
              <a:t>החלטתי </a:t>
            </a:r>
            <a:r>
              <a:rPr lang="he-IL" sz="2400" b="1" dirty="0">
                <a:solidFill>
                  <a:srgbClr val="FF0000"/>
                </a:solidFill>
                <a:latin typeface="David" panose="020E0502060401010101" pitchFamily="34" charset="-79"/>
                <a:cs typeface="David" panose="020E0502060401010101" pitchFamily="34" charset="-79"/>
              </a:rPr>
              <a:t>לבדוק האם כדאי לי להירשם לבית הספר לקוסמים</a:t>
            </a:r>
            <a:r>
              <a:rPr lang="he-IL" sz="2400" b="1" dirty="0" smtClean="0">
                <a:solidFill>
                  <a:srgbClr val="FF0000"/>
                </a:solidFill>
                <a:latin typeface="David" panose="020E0502060401010101" pitchFamily="34" charset="-79"/>
                <a:cs typeface="David" panose="020E0502060401010101" pitchFamily="34" charset="-79"/>
              </a:rPr>
              <a:t>?</a:t>
            </a:r>
          </a:p>
          <a:p>
            <a:pPr marL="0" indent="0" algn="ctr">
              <a:buNone/>
            </a:pPr>
            <a:r>
              <a:rPr lang="he-IL" sz="2400" b="1" dirty="0" smtClean="0">
                <a:solidFill>
                  <a:srgbClr val="FF0000"/>
                </a:solidFill>
                <a:latin typeface="David" panose="020E0502060401010101" pitchFamily="34" charset="-79"/>
                <a:cs typeface="David" panose="020E0502060401010101" pitchFamily="34" charset="-79"/>
              </a:rPr>
              <a:t>אני חושב שארצה להירשם לבית הספר לקוסמים.</a:t>
            </a:r>
            <a:endParaRPr lang="en-US" sz="2400" dirty="0">
              <a:solidFill>
                <a:srgbClr val="FF0000"/>
              </a:solidFill>
              <a:latin typeface="David" panose="020E0502060401010101" pitchFamily="34" charset="-79"/>
              <a:cs typeface="David" panose="020E0502060401010101" pitchFamily="34" charset="-79"/>
            </a:endParaRPr>
          </a:p>
          <a:p>
            <a:pPr marL="0" indent="0">
              <a:buNone/>
            </a:pPr>
            <a:r>
              <a:rPr lang="he-IL" sz="2400" b="1" dirty="0">
                <a:latin typeface="David" panose="020E0502060401010101" pitchFamily="34" charset="-79"/>
                <a:cs typeface="David" panose="020E0502060401010101" pitchFamily="34" charset="-79"/>
              </a:rPr>
              <a:t> </a:t>
            </a:r>
            <a:r>
              <a:rPr lang="he-IL" sz="2400" dirty="0" smtClean="0">
                <a:latin typeface="David" panose="020E0502060401010101" pitchFamily="34" charset="-79"/>
                <a:cs typeface="David" panose="020E0502060401010101" pitchFamily="34" charset="-79"/>
              </a:rPr>
              <a:t>כדי </a:t>
            </a:r>
            <a:r>
              <a:rPr lang="he-IL" sz="2400" dirty="0">
                <a:latin typeface="David" panose="020E0502060401010101" pitchFamily="34" charset="-79"/>
                <a:cs typeface="David" panose="020E0502060401010101" pitchFamily="34" charset="-79"/>
              </a:rPr>
              <a:t>לתמוך </a:t>
            </a:r>
            <a:r>
              <a:rPr lang="he-IL" sz="2400" b="1" dirty="0">
                <a:solidFill>
                  <a:srgbClr val="FF0000"/>
                </a:solidFill>
                <a:latin typeface="David" panose="020E0502060401010101" pitchFamily="34" charset="-79"/>
                <a:cs typeface="David" panose="020E0502060401010101" pitchFamily="34" charset="-79"/>
              </a:rPr>
              <a:t>ברעיון המרכזי </a:t>
            </a:r>
            <a:r>
              <a:rPr lang="he-IL" sz="2400" dirty="0">
                <a:latin typeface="David" panose="020E0502060401010101" pitchFamily="34" charset="-79"/>
                <a:cs typeface="David" panose="020E0502060401010101" pitchFamily="34" charset="-79"/>
              </a:rPr>
              <a:t>(לבסס את הדעה, טענה, עובדה), </a:t>
            </a:r>
            <a:r>
              <a:rPr lang="he-IL" sz="2400" b="1" dirty="0">
                <a:latin typeface="David" panose="020E0502060401010101" pitchFamily="34" charset="-79"/>
                <a:cs typeface="David" panose="020E0502060401010101" pitchFamily="34" charset="-79"/>
              </a:rPr>
              <a:t>במבנה רציף </a:t>
            </a:r>
            <a:r>
              <a:rPr lang="he-IL" sz="2400" dirty="0">
                <a:latin typeface="David" panose="020E0502060401010101" pitchFamily="34" charset="-79"/>
                <a:cs typeface="David" panose="020E0502060401010101" pitchFamily="34" charset="-79"/>
              </a:rPr>
              <a:t>שבו המשפטים מאורגנים ברצף הגיוני </a:t>
            </a:r>
            <a:r>
              <a:rPr lang="he-IL" sz="2400" b="1" dirty="0">
                <a:latin typeface="David" panose="020E0502060401010101" pitchFamily="34" charset="-79"/>
                <a:cs typeface="David" panose="020E0502060401010101" pitchFamily="34" charset="-79"/>
              </a:rPr>
              <a:t>ובמבנה לכיד</a:t>
            </a:r>
            <a:r>
              <a:rPr lang="he-IL" sz="2400" dirty="0">
                <a:latin typeface="David" panose="020E0502060401010101" pitchFamily="34" charset="-79"/>
                <a:cs typeface="David" panose="020E0502060401010101" pitchFamily="34" charset="-79"/>
              </a:rPr>
              <a:t>, נעבור ל</a:t>
            </a:r>
            <a:r>
              <a:rPr lang="he-IL" sz="2400" b="1" u="sng" dirty="0">
                <a:latin typeface="David" panose="020E0502060401010101" pitchFamily="34" charset="-79"/>
                <a:cs typeface="David" panose="020E0502060401010101" pitchFamily="34" charset="-79"/>
              </a:rPr>
              <a:t>שלב השלישי</a:t>
            </a:r>
            <a:r>
              <a:rPr lang="he-IL" sz="2400" b="1" u="sng" dirty="0" smtClean="0">
                <a:latin typeface="David" panose="020E0502060401010101" pitchFamily="34" charset="-79"/>
                <a:cs typeface="David" panose="020E0502060401010101" pitchFamily="34" charset="-79"/>
              </a:rPr>
              <a:t>:</a:t>
            </a:r>
          </a:p>
          <a:p>
            <a:r>
              <a:rPr lang="he-IL" sz="2400" b="1" dirty="0" smtClean="0">
                <a:latin typeface="David" panose="020E0502060401010101" pitchFamily="34" charset="-79"/>
                <a:cs typeface="David" panose="020E0502060401010101" pitchFamily="34" charset="-79"/>
              </a:rPr>
              <a:t>הפוך </a:t>
            </a:r>
            <a:r>
              <a:rPr lang="he-IL" sz="2400" b="1" dirty="0" smtClean="0">
                <a:latin typeface="David" panose="020E0502060401010101" pitchFamily="34" charset="-79"/>
                <a:cs typeface="David" panose="020E0502060401010101" pitchFamily="34" charset="-79"/>
              </a:rPr>
              <a:t>את </a:t>
            </a:r>
            <a:r>
              <a:rPr lang="he-IL" sz="2400" b="1" dirty="0" err="1" smtClean="0">
                <a:latin typeface="David" panose="020E0502060401010101" pitchFamily="34" charset="-79"/>
                <a:cs typeface="David" panose="020E0502060401010101" pitchFamily="34" charset="-79"/>
              </a:rPr>
              <a:t>הר"מ</a:t>
            </a:r>
            <a:r>
              <a:rPr lang="he-IL" sz="2400" b="1" dirty="0" smtClean="0">
                <a:latin typeface="David" panose="020E0502060401010101" pitchFamily="34" charset="-79"/>
                <a:cs typeface="David" panose="020E0502060401010101" pitchFamily="34" charset="-79"/>
              </a:rPr>
              <a:t> לשאלה בלב: מדוע? כיצד? או אילו?</a:t>
            </a:r>
            <a:endParaRPr lang="en-US" sz="2400" dirty="0" smtClean="0">
              <a:latin typeface="David" panose="020E0502060401010101" pitchFamily="34" charset="-79"/>
              <a:cs typeface="David" panose="020E0502060401010101" pitchFamily="34" charset="-79"/>
            </a:endParaRPr>
          </a:p>
          <a:p>
            <a:r>
              <a:rPr lang="he-IL" sz="2400" b="1" dirty="0">
                <a:latin typeface="David" panose="020E0502060401010101" pitchFamily="34" charset="-79"/>
                <a:cs typeface="David" panose="020E0502060401010101" pitchFamily="34" charset="-79"/>
              </a:rPr>
              <a:t> </a:t>
            </a:r>
            <a:r>
              <a:rPr lang="he-IL" sz="2400" b="1" dirty="0" smtClean="0">
                <a:latin typeface="David" panose="020E0502060401010101" pitchFamily="34" charset="-79"/>
                <a:cs typeface="David" panose="020E0502060401010101" pitchFamily="34" charset="-79"/>
              </a:rPr>
              <a:t>מדוע </a:t>
            </a:r>
            <a:r>
              <a:rPr lang="he-IL" sz="2400" b="1" dirty="0">
                <a:latin typeface="David" panose="020E0502060401010101" pitchFamily="34" charset="-79"/>
                <a:cs typeface="David" panose="020E0502060401010101" pitchFamily="34" charset="-79"/>
              </a:rPr>
              <a:t>כדאי לי? מדוע לא כדאי לי?</a:t>
            </a:r>
            <a:endParaRPr lang="en-US" sz="2400" dirty="0">
              <a:latin typeface="David" panose="020E0502060401010101" pitchFamily="34" charset="-79"/>
              <a:cs typeface="David" panose="020E0502060401010101" pitchFamily="34" charset="-79"/>
            </a:endParaRPr>
          </a:p>
          <a:p>
            <a:endParaRPr lang="he-IL" sz="2400" dirty="0">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896503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792752" y="188211"/>
            <a:ext cx="10364451" cy="1596177"/>
          </a:xfrm>
        </p:spPr>
        <p:txBody>
          <a:bodyPr>
            <a:normAutofit/>
          </a:bodyPr>
          <a:lstStyle/>
          <a:p>
            <a:r>
              <a:rPr lang="he-IL" sz="2500" b="1" u="sng" dirty="0">
                <a:latin typeface="David" panose="020E0502060401010101" pitchFamily="34" charset="-79"/>
                <a:cs typeface="David" panose="020E0502060401010101" pitchFamily="34" charset="-79"/>
              </a:rPr>
              <a:t>שלב רביעי </a:t>
            </a:r>
            <a:r>
              <a:rPr lang="he-IL" sz="2500" b="1" dirty="0">
                <a:latin typeface="David" panose="020E0502060401010101" pitchFamily="34" charset="-79"/>
                <a:cs typeface="David" panose="020E0502060401010101" pitchFamily="34" charset="-79"/>
              </a:rPr>
              <a:t>בכתיבת תשובה : </a:t>
            </a:r>
            <a:r>
              <a:rPr lang="he-IL" sz="2500" b="1" dirty="0" smtClean="0">
                <a:latin typeface="David" panose="020E0502060401010101" pitchFamily="34" charset="-79"/>
                <a:cs typeface="David" panose="020E0502060401010101" pitchFamily="34" charset="-79"/>
              </a:rPr>
              <a:t/>
            </a:r>
            <a:br>
              <a:rPr lang="he-IL" sz="2500" b="1" dirty="0" smtClean="0">
                <a:latin typeface="David" panose="020E0502060401010101" pitchFamily="34" charset="-79"/>
                <a:cs typeface="David" panose="020E0502060401010101" pitchFamily="34" charset="-79"/>
              </a:rPr>
            </a:br>
            <a:r>
              <a:rPr lang="he-IL" sz="2500" b="1" dirty="0" smtClean="0">
                <a:latin typeface="David" panose="020E0502060401010101" pitchFamily="34" charset="-79"/>
                <a:cs typeface="David" panose="020E0502060401010101" pitchFamily="34" charset="-79"/>
              </a:rPr>
              <a:t/>
            </a:r>
            <a:br>
              <a:rPr lang="he-IL" sz="2500" b="1" dirty="0" smtClean="0">
                <a:latin typeface="David" panose="020E0502060401010101" pitchFamily="34" charset="-79"/>
                <a:cs typeface="David" panose="020E0502060401010101" pitchFamily="34" charset="-79"/>
              </a:rPr>
            </a:br>
            <a:r>
              <a:rPr lang="he-IL" sz="2500" b="1" dirty="0" smtClean="0">
                <a:latin typeface="David" panose="020E0502060401010101" pitchFamily="34" charset="-79"/>
                <a:cs typeface="David" panose="020E0502060401010101" pitchFamily="34" charset="-79"/>
              </a:rPr>
              <a:t>כתוב </a:t>
            </a:r>
            <a:r>
              <a:rPr lang="he-IL" sz="2500" b="1" dirty="0">
                <a:latin typeface="David" panose="020E0502060401010101" pitchFamily="34" charset="-79"/>
                <a:cs typeface="David" panose="020E0502060401010101" pitchFamily="34" charset="-79"/>
              </a:rPr>
              <a:t>תומכים = תשובה לשאלה.</a:t>
            </a:r>
            <a:r>
              <a:rPr lang="en-US" sz="2500" dirty="0">
                <a:latin typeface="David" panose="020E0502060401010101" pitchFamily="34" charset="-79"/>
                <a:cs typeface="David" panose="020E0502060401010101" pitchFamily="34" charset="-79"/>
              </a:rPr>
              <a:t/>
            </a:r>
            <a:br>
              <a:rPr lang="en-US" sz="2500" dirty="0">
                <a:latin typeface="David" panose="020E0502060401010101" pitchFamily="34" charset="-79"/>
                <a:cs typeface="David" panose="020E0502060401010101" pitchFamily="34" charset="-79"/>
              </a:rPr>
            </a:br>
            <a:endParaRPr lang="he-IL" sz="2500" dirty="0">
              <a:latin typeface="David" panose="020E0502060401010101" pitchFamily="34" charset="-79"/>
              <a:cs typeface="David" panose="020E0502060401010101" pitchFamily="34" charset="-79"/>
            </a:endParaRPr>
          </a:p>
        </p:txBody>
      </p:sp>
      <p:sp>
        <p:nvSpPr>
          <p:cNvPr id="3" name="מציין מיקום תוכן 2"/>
          <p:cNvSpPr>
            <a:spLocks noGrp="1"/>
          </p:cNvSpPr>
          <p:nvPr>
            <p:ph sz="quarter" idx="13"/>
          </p:nvPr>
        </p:nvSpPr>
        <p:spPr>
          <a:xfrm>
            <a:off x="913774" y="1667845"/>
            <a:ext cx="10363826" cy="4719508"/>
          </a:xfrm>
        </p:spPr>
        <p:txBody>
          <a:bodyPr>
            <a:noAutofit/>
          </a:bodyPr>
          <a:lstStyle/>
          <a:p>
            <a:pPr lvl="0" fontAlgn="base"/>
            <a:r>
              <a:rPr lang="he-IL" sz="2400" b="1" dirty="0" smtClean="0">
                <a:latin typeface="David" panose="020E0502060401010101" pitchFamily="34" charset="-79"/>
                <a:cs typeface="David" panose="020E0502060401010101" pitchFamily="34" charset="-79"/>
              </a:rPr>
              <a:t>התומכים </a:t>
            </a:r>
            <a:r>
              <a:rPr lang="he-IL" sz="2400" b="1" dirty="0">
                <a:latin typeface="David" panose="020E0502060401010101" pitchFamily="34" charset="-79"/>
                <a:cs typeface="David" panose="020E0502060401010101" pitchFamily="34" charset="-79"/>
              </a:rPr>
              <a:t>יכולים להיות </a:t>
            </a:r>
            <a:r>
              <a:rPr lang="he-IL" sz="2400" b="1" u="sng" dirty="0">
                <a:latin typeface="David" panose="020E0502060401010101" pitchFamily="34" charset="-79"/>
                <a:cs typeface="David" panose="020E0502060401010101" pitchFamily="34" charset="-79"/>
              </a:rPr>
              <a:t>הנמקות</a:t>
            </a:r>
            <a:r>
              <a:rPr lang="he-IL" sz="2400" b="1" dirty="0">
                <a:latin typeface="David" panose="020E0502060401010101" pitchFamily="34" charset="-79"/>
                <a:cs typeface="David" panose="020E0502060401010101" pitchFamily="34" charset="-79"/>
              </a:rPr>
              <a:t> (סיבות) – עונים על השאלה </a:t>
            </a:r>
            <a:r>
              <a:rPr lang="he-IL" sz="2400" b="1" u="sng" dirty="0">
                <a:latin typeface="David" panose="020E0502060401010101" pitchFamily="34" charset="-79"/>
                <a:cs typeface="David" panose="020E0502060401010101" pitchFamily="34" charset="-79"/>
              </a:rPr>
              <a:t>מדוע ולמה</a:t>
            </a:r>
            <a:r>
              <a:rPr lang="he-IL" sz="2400" b="1" dirty="0">
                <a:latin typeface="David" panose="020E0502060401010101" pitchFamily="34" charset="-79"/>
                <a:cs typeface="David" panose="020E0502060401010101" pitchFamily="34" charset="-79"/>
              </a:rPr>
              <a:t>...?</a:t>
            </a:r>
            <a:endParaRPr lang="en-US" sz="2400" dirty="0">
              <a:latin typeface="David" panose="020E0502060401010101" pitchFamily="34" charset="-79"/>
              <a:cs typeface="David" panose="020E0502060401010101" pitchFamily="34" charset="-79"/>
            </a:endParaRPr>
          </a:p>
          <a:p>
            <a:pPr lvl="0" fontAlgn="base"/>
            <a:r>
              <a:rPr lang="he-IL" sz="2400" b="1" u="sng" dirty="0">
                <a:latin typeface="David" panose="020E0502060401010101" pitchFamily="34" charset="-79"/>
                <a:cs typeface="David" panose="020E0502060401010101" pitchFamily="34" charset="-79"/>
              </a:rPr>
              <a:t>פירוט</a:t>
            </a:r>
            <a:r>
              <a:rPr lang="he-IL" sz="2400" b="1" dirty="0">
                <a:latin typeface="David" panose="020E0502060401010101" pitchFamily="34" charset="-79"/>
                <a:cs typeface="David" panose="020E0502060401010101" pitchFamily="34" charset="-79"/>
              </a:rPr>
              <a:t> של יתרונות, חסרונות, תכונות, </a:t>
            </a:r>
            <a:r>
              <a:rPr lang="he-IL" sz="2400" b="1" dirty="0" smtClean="0">
                <a:latin typeface="David" panose="020E0502060401010101" pitchFamily="34" charset="-79"/>
                <a:cs typeface="David" panose="020E0502060401010101" pitchFamily="34" charset="-79"/>
              </a:rPr>
              <a:t>גורמים </a:t>
            </a:r>
            <a:r>
              <a:rPr lang="he-IL" sz="2400" b="1" dirty="0">
                <a:latin typeface="David" panose="020E0502060401010101" pitchFamily="34" charset="-79"/>
                <a:cs typeface="David" panose="020E0502060401010101" pitchFamily="34" charset="-79"/>
              </a:rPr>
              <a:t>– עונים על השאלה  </a:t>
            </a:r>
            <a:r>
              <a:rPr lang="he-IL" sz="2400" b="1" u="sng" dirty="0">
                <a:latin typeface="David" panose="020E0502060401010101" pitchFamily="34" charset="-79"/>
                <a:cs typeface="David" panose="020E0502060401010101" pitchFamily="34" charset="-79"/>
              </a:rPr>
              <a:t>אילו</a:t>
            </a:r>
            <a:r>
              <a:rPr lang="he-IL" sz="2400" b="1" dirty="0">
                <a:latin typeface="David" panose="020E0502060401010101" pitchFamily="34" charset="-79"/>
                <a:cs typeface="David" panose="020E0502060401010101" pitchFamily="34" charset="-79"/>
              </a:rPr>
              <a:t>...?     </a:t>
            </a:r>
            <a:endParaRPr lang="en-US" sz="2400" dirty="0">
              <a:latin typeface="David" panose="020E0502060401010101" pitchFamily="34" charset="-79"/>
              <a:cs typeface="David" panose="020E0502060401010101" pitchFamily="34" charset="-79"/>
            </a:endParaRPr>
          </a:p>
          <a:p>
            <a:pPr lvl="0" fontAlgn="base"/>
            <a:r>
              <a:rPr lang="he-IL" sz="2400" b="1" u="sng" dirty="0">
                <a:latin typeface="David" panose="020E0502060401010101" pitchFamily="34" charset="-79"/>
                <a:cs typeface="David" panose="020E0502060401010101" pitchFamily="34" charset="-79"/>
              </a:rPr>
              <a:t>תיאור </a:t>
            </a:r>
            <a:r>
              <a:rPr lang="he-IL" sz="2400" b="1" dirty="0">
                <a:latin typeface="David" panose="020E0502060401010101" pitchFamily="34" charset="-79"/>
                <a:cs typeface="David" panose="020E0502060401010101" pitchFamily="34" charset="-79"/>
              </a:rPr>
              <a:t>של תופעה, מצב, אירוע – עונים על השאלה כיצד / איך הדבר בא לידי ביטוי...? </a:t>
            </a:r>
            <a:endParaRPr lang="he-IL" sz="2400" b="1" dirty="0" smtClean="0">
              <a:latin typeface="David" panose="020E0502060401010101" pitchFamily="34" charset="-79"/>
              <a:cs typeface="David" panose="020E0502060401010101" pitchFamily="34" charset="-79"/>
            </a:endParaRPr>
          </a:p>
          <a:p>
            <a:pPr lvl="0" fontAlgn="base"/>
            <a:endParaRPr lang="he-IL" sz="2400" b="1" dirty="0" smtClean="0">
              <a:latin typeface="David" panose="020E0502060401010101" pitchFamily="34" charset="-79"/>
              <a:cs typeface="David" panose="020E0502060401010101" pitchFamily="34" charset="-79"/>
            </a:endParaRPr>
          </a:p>
          <a:p>
            <a:pPr lvl="0" fontAlgn="base"/>
            <a:r>
              <a:rPr lang="he-IL" sz="2400" b="1" dirty="0" smtClean="0">
                <a:solidFill>
                  <a:srgbClr val="00B050"/>
                </a:solidFill>
                <a:latin typeface="David" panose="020E0502060401010101" pitchFamily="34" charset="-79"/>
                <a:cs typeface="David" panose="020E0502060401010101" pitchFamily="34" charset="-79"/>
              </a:rPr>
              <a:t>לומדים </a:t>
            </a:r>
            <a:r>
              <a:rPr lang="he-IL" sz="2400" b="1" dirty="0">
                <a:solidFill>
                  <a:srgbClr val="00B050"/>
                </a:solidFill>
                <a:latin typeface="David" panose="020E0502060401010101" pitchFamily="34" charset="-79"/>
                <a:cs typeface="David" panose="020E0502060401010101" pitchFamily="34" charset="-79"/>
              </a:rPr>
              <a:t>שם קסמים מגניבים עם חפצים שנמצאים בבית. </a:t>
            </a:r>
            <a:endParaRPr lang="en-US" sz="2400" dirty="0">
              <a:solidFill>
                <a:srgbClr val="00B050"/>
              </a:solidFill>
              <a:latin typeface="David" panose="020E0502060401010101" pitchFamily="34" charset="-79"/>
              <a:cs typeface="David" panose="020E0502060401010101" pitchFamily="34" charset="-79"/>
            </a:endParaRPr>
          </a:p>
          <a:p>
            <a:pPr lvl="0" fontAlgn="base"/>
            <a:r>
              <a:rPr lang="he-IL" sz="2400" b="1" dirty="0">
                <a:solidFill>
                  <a:srgbClr val="00B050"/>
                </a:solidFill>
                <a:latin typeface="David" panose="020E0502060401010101" pitchFamily="34" charset="-79"/>
                <a:cs typeface="David" panose="020E0502060401010101" pitchFamily="34" charset="-79"/>
              </a:rPr>
              <a:t>אוכל לגלות את "הטריקים" של הקוסם.</a:t>
            </a:r>
            <a:endParaRPr lang="en-US" sz="2400" dirty="0">
              <a:solidFill>
                <a:srgbClr val="00B050"/>
              </a:solidFill>
              <a:latin typeface="David" panose="020E0502060401010101" pitchFamily="34" charset="-79"/>
              <a:cs typeface="David" panose="020E0502060401010101" pitchFamily="34" charset="-79"/>
            </a:endParaRPr>
          </a:p>
          <a:p>
            <a:pPr lvl="0" fontAlgn="base"/>
            <a:r>
              <a:rPr lang="he-IL" sz="2400" b="1" dirty="0">
                <a:solidFill>
                  <a:srgbClr val="00B050"/>
                </a:solidFill>
                <a:latin typeface="David" panose="020E0502060401010101" pitchFamily="34" charset="-79"/>
                <a:cs typeface="David" panose="020E0502060401010101" pitchFamily="34" charset="-79"/>
              </a:rPr>
              <a:t>אוכל להפתיע את החברים ואת </a:t>
            </a:r>
            <a:r>
              <a:rPr lang="he-IL" sz="2400" b="1" dirty="0" smtClean="0">
                <a:solidFill>
                  <a:srgbClr val="00B050"/>
                </a:solidFill>
                <a:latin typeface="David" panose="020E0502060401010101" pitchFamily="34" charset="-79"/>
                <a:cs typeface="David" panose="020E0502060401010101" pitchFamily="34" charset="-79"/>
              </a:rPr>
              <a:t>המשפחה.</a:t>
            </a:r>
            <a:endParaRPr lang="en-US" sz="2400" dirty="0">
              <a:solidFill>
                <a:srgbClr val="00B050"/>
              </a:solidFill>
              <a:latin typeface="David" panose="020E0502060401010101" pitchFamily="34" charset="-79"/>
              <a:cs typeface="David" panose="020E0502060401010101" pitchFamily="34" charset="-79"/>
            </a:endParaRPr>
          </a:p>
          <a:p>
            <a:r>
              <a:rPr lang="he-IL" sz="2400" b="1" dirty="0">
                <a:latin typeface="David" panose="020E0502060401010101" pitchFamily="34" charset="-79"/>
                <a:cs typeface="David" panose="020E0502060401010101" pitchFamily="34" charset="-79"/>
              </a:rPr>
              <a:t> </a:t>
            </a:r>
            <a:endParaRPr lang="en-US" sz="2400" dirty="0">
              <a:latin typeface="David" panose="020E0502060401010101" pitchFamily="34" charset="-79"/>
              <a:cs typeface="David" panose="020E0502060401010101" pitchFamily="34" charset="-79"/>
            </a:endParaRPr>
          </a:p>
          <a:p>
            <a:endParaRPr lang="he-IL" sz="2400" dirty="0">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1421118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160739" y="504265"/>
            <a:ext cx="11116861" cy="1573305"/>
          </a:xfrm>
        </p:spPr>
        <p:txBody>
          <a:bodyPr>
            <a:normAutofit fontScale="90000"/>
          </a:bodyPr>
          <a:lstStyle/>
          <a:p>
            <a:r>
              <a:rPr lang="he-IL" sz="2800" b="1" u="sng" dirty="0">
                <a:latin typeface="David" panose="020E0502060401010101" pitchFamily="34" charset="-79"/>
                <a:cs typeface="David" panose="020E0502060401010101" pitchFamily="34" charset="-79"/>
              </a:rPr>
              <a:t>שלב חמישי</a:t>
            </a:r>
            <a:r>
              <a:rPr lang="he-IL" sz="2800" dirty="0">
                <a:latin typeface="David" panose="020E0502060401010101" pitchFamily="34" charset="-79"/>
                <a:cs typeface="David" panose="020E0502060401010101" pitchFamily="34" charset="-79"/>
              </a:rPr>
              <a:t>  </a:t>
            </a:r>
            <a:r>
              <a:rPr lang="he-IL" sz="2800" dirty="0" smtClean="0">
                <a:latin typeface="David" panose="020E0502060401010101" pitchFamily="34" charset="-79"/>
                <a:cs typeface="David" panose="020E0502060401010101" pitchFamily="34" charset="-79"/>
              </a:rPr>
              <a:t/>
            </a:r>
            <a:br>
              <a:rPr lang="he-IL" sz="2800" dirty="0" smtClean="0">
                <a:latin typeface="David" panose="020E0502060401010101" pitchFamily="34" charset="-79"/>
                <a:cs typeface="David" panose="020E0502060401010101" pitchFamily="34" charset="-79"/>
              </a:rPr>
            </a:br>
            <a:r>
              <a:rPr lang="he-IL" sz="2800" b="1" dirty="0" smtClean="0">
                <a:latin typeface="David" panose="020E0502060401010101" pitchFamily="34" charset="-79"/>
                <a:cs typeface="David" panose="020E0502060401010101" pitchFamily="34" charset="-79"/>
              </a:rPr>
              <a:t>הוסף </a:t>
            </a:r>
            <a:r>
              <a:rPr lang="he-IL" sz="2800" b="1" dirty="0">
                <a:latin typeface="David" panose="020E0502060401010101" pitchFamily="34" charset="-79"/>
                <a:cs typeface="David" panose="020E0502060401010101" pitchFamily="34" charset="-79"/>
              </a:rPr>
              <a:t>מילות קישור מתאימות ו/או מאזכרים </a:t>
            </a:r>
            <a:r>
              <a:rPr lang="he-IL" sz="2800" dirty="0">
                <a:latin typeface="David" panose="020E0502060401010101" pitchFamily="34" charset="-79"/>
                <a:cs typeface="David" panose="020E0502060401010101" pitchFamily="34" charset="-79"/>
              </a:rPr>
              <a:t>כדי לשמור על רצף הגיוני ומבנה לכיד.</a:t>
            </a:r>
            <a:r>
              <a:rPr lang="en-US" sz="2800" dirty="0">
                <a:latin typeface="David" panose="020E0502060401010101" pitchFamily="34" charset="-79"/>
                <a:cs typeface="David" panose="020E0502060401010101" pitchFamily="34" charset="-79"/>
              </a:rPr>
              <a:t/>
            </a:r>
            <a:br>
              <a:rPr lang="en-US" sz="2800" dirty="0">
                <a:latin typeface="David" panose="020E0502060401010101" pitchFamily="34" charset="-79"/>
                <a:cs typeface="David" panose="020E0502060401010101" pitchFamily="34" charset="-79"/>
              </a:rPr>
            </a:br>
            <a:r>
              <a:rPr lang="he-IL" b="1" dirty="0"/>
              <a:t> </a:t>
            </a:r>
            <a:r>
              <a:rPr lang="en-US" dirty="0"/>
              <a:t/>
            </a:r>
            <a:br>
              <a:rPr lang="en-US" dirty="0"/>
            </a:br>
            <a:endParaRPr lang="he-IL" dirty="0"/>
          </a:p>
        </p:txBody>
      </p:sp>
      <p:sp>
        <p:nvSpPr>
          <p:cNvPr id="3" name="מציין מיקום תוכן 2"/>
          <p:cNvSpPr>
            <a:spLocks noGrp="1"/>
          </p:cNvSpPr>
          <p:nvPr>
            <p:ph sz="quarter" idx="13"/>
          </p:nvPr>
        </p:nvSpPr>
        <p:spPr>
          <a:xfrm>
            <a:off x="913774" y="1290918"/>
            <a:ext cx="10363826" cy="4500281"/>
          </a:xfrm>
        </p:spPr>
        <p:txBody>
          <a:bodyPr/>
          <a:lstStyle/>
          <a:p>
            <a:pPr marL="0" indent="0" algn="ctr">
              <a:buNone/>
            </a:pPr>
            <a:endParaRPr lang="he-IL" b="1" dirty="0" smtClean="0">
              <a:latin typeface="David" panose="020E0502060401010101" pitchFamily="34" charset="-79"/>
              <a:cs typeface="David" panose="020E0502060401010101" pitchFamily="34" charset="-79"/>
            </a:endParaRPr>
          </a:p>
          <a:p>
            <a:pPr marL="0" indent="0" algn="ctr">
              <a:buNone/>
            </a:pPr>
            <a:r>
              <a:rPr lang="he-IL" b="1" dirty="0" smtClean="0">
                <a:latin typeface="David" panose="020E0502060401010101" pitchFamily="34" charset="-79"/>
                <a:cs typeface="David" panose="020E0502060401010101" pitchFamily="34" charset="-79"/>
              </a:rPr>
              <a:t>תומכים </a:t>
            </a:r>
            <a:r>
              <a:rPr lang="he-IL" b="1" dirty="0">
                <a:latin typeface="David" panose="020E0502060401010101" pitchFamily="34" charset="-79"/>
                <a:cs typeface="David" panose="020E0502060401010101" pitchFamily="34" charset="-79"/>
              </a:rPr>
              <a:t>+ מילות קישור: </a:t>
            </a:r>
            <a:endParaRPr lang="he-IL" b="1" dirty="0" smtClean="0">
              <a:latin typeface="David" panose="020E0502060401010101" pitchFamily="34" charset="-79"/>
              <a:cs typeface="David" panose="020E0502060401010101" pitchFamily="34" charset="-79"/>
            </a:endParaRPr>
          </a:p>
          <a:p>
            <a:pPr marL="0" indent="0" algn="ctr">
              <a:buNone/>
            </a:pPr>
            <a:endParaRPr lang="en-US" dirty="0">
              <a:latin typeface="David" panose="020E0502060401010101" pitchFamily="34" charset="-79"/>
              <a:cs typeface="David" panose="020E0502060401010101" pitchFamily="34" charset="-79"/>
            </a:endParaRPr>
          </a:p>
          <a:p>
            <a:r>
              <a:rPr lang="he-IL" b="1" dirty="0">
                <a:latin typeface="David" panose="020E0502060401010101" pitchFamily="34" charset="-79"/>
                <a:cs typeface="David" panose="020E0502060401010101" pitchFamily="34" charset="-79"/>
              </a:rPr>
              <a:t>ראשית, </a:t>
            </a:r>
            <a:r>
              <a:rPr lang="he-IL" dirty="0">
                <a:latin typeface="David" panose="020E0502060401010101" pitchFamily="34" charset="-79"/>
                <a:cs typeface="David" panose="020E0502060401010101" pitchFamily="34" charset="-79"/>
              </a:rPr>
              <a:t>לומדים קסמים "מגניבים" עם חפצים שנמצאים בבית.</a:t>
            </a:r>
            <a:endParaRPr lang="en-US" dirty="0">
              <a:latin typeface="David" panose="020E0502060401010101" pitchFamily="34" charset="-79"/>
              <a:cs typeface="David" panose="020E0502060401010101" pitchFamily="34" charset="-79"/>
            </a:endParaRPr>
          </a:p>
          <a:p>
            <a:r>
              <a:rPr lang="he-IL" b="1" dirty="0">
                <a:latin typeface="David" panose="020E0502060401010101" pitchFamily="34" charset="-79"/>
                <a:cs typeface="David" panose="020E0502060401010101" pitchFamily="34" charset="-79"/>
              </a:rPr>
              <a:t>בנוסף, </a:t>
            </a:r>
            <a:r>
              <a:rPr lang="he-IL" dirty="0">
                <a:latin typeface="David" panose="020E0502060401010101" pitchFamily="34" charset="-79"/>
                <a:cs typeface="David" panose="020E0502060401010101" pitchFamily="34" charset="-79"/>
              </a:rPr>
              <a:t>אוכל לגלות את "הטריקים" של הקוסם.</a:t>
            </a:r>
            <a:endParaRPr lang="en-US" dirty="0">
              <a:latin typeface="David" panose="020E0502060401010101" pitchFamily="34" charset="-79"/>
              <a:cs typeface="David" panose="020E0502060401010101" pitchFamily="34" charset="-79"/>
            </a:endParaRPr>
          </a:p>
          <a:p>
            <a:r>
              <a:rPr lang="he-IL" b="1" dirty="0">
                <a:latin typeface="David" panose="020E0502060401010101" pitchFamily="34" charset="-79"/>
                <a:cs typeface="David" panose="020E0502060401010101" pitchFamily="34" charset="-79"/>
              </a:rPr>
              <a:t>כמו כן</a:t>
            </a:r>
            <a:r>
              <a:rPr lang="he-IL" dirty="0">
                <a:latin typeface="David" panose="020E0502060401010101" pitchFamily="34" charset="-79"/>
                <a:cs typeface="David" panose="020E0502060401010101" pitchFamily="34" charset="-79"/>
              </a:rPr>
              <a:t>, אוכל להפתיע את החברים ואת המשפחה.</a:t>
            </a:r>
            <a:endParaRPr lang="en-US" dirty="0">
              <a:latin typeface="David" panose="020E0502060401010101" pitchFamily="34" charset="-79"/>
              <a:cs typeface="David" panose="020E0502060401010101" pitchFamily="34" charset="-79"/>
            </a:endParaRPr>
          </a:p>
          <a:p>
            <a:endParaRPr lang="en-US" dirty="0">
              <a:latin typeface="David" panose="020E0502060401010101" pitchFamily="34" charset="-79"/>
              <a:cs typeface="David" panose="020E0502060401010101" pitchFamily="34" charset="-79"/>
            </a:endParaRPr>
          </a:p>
          <a:p>
            <a:endParaRPr lang="he-IL" dirty="0">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2514474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913774" y="255446"/>
            <a:ext cx="10364451" cy="1250625"/>
          </a:xfrm>
        </p:spPr>
        <p:txBody>
          <a:bodyPr>
            <a:noAutofit/>
          </a:bodyPr>
          <a:lstStyle/>
          <a:p>
            <a:r>
              <a:rPr lang="he-IL" sz="2400" dirty="0">
                <a:latin typeface="David" panose="020E0502060401010101" pitchFamily="34" charset="-79"/>
                <a:cs typeface="David" panose="020E0502060401010101" pitchFamily="34" charset="-79"/>
              </a:rPr>
              <a:t> </a:t>
            </a:r>
            <a:r>
              <a:rPr lang="en-US" sz="2400" dirty="0">
                <a:latin typeface="David" panose="020E0502060401010101" pitchFamily="34" charset="-79"/>
                <a:cs typeface="David" panose="020E0502060401010101" pitchFamily="34" charset="-79"/>
              </a:rPr>
              <a:t/>
            </a:r>
            <a:br>
              <a:rPr lang="en-US" sz="2400" dirty="0">
                <a:latin typeface="David" panose="020E0502060401010101" pitchFamily="34" charset="-79"/>
                <a:cs typeface="David" panose="020E0502060401010101" pitchFamily="34" charset="-79"/>
              </a:rPr>
            </a:br>
            <a:endParaRPr lang="he-IL" sz="2400" dirty="0">
              <a:latin typeface="David" panose="020E0502060401010101" pitchFamily="34" charset="-79"/>
              <a:cs typeface="David" panose="020E0502060401010101" pitchFamily="34" charset="-79"/>
            </a:endParaRPr>
          </a:p>
        </p:txBody>
      </p:sp>
      <p:sp>
        <p:nvSpPr>
          <p:cNvPr id="3" name="מציין מיקום תוכן 2"/>
          <p:cNvSpPr>
            <a:spLocks noGrp="1"/>
          </p:cNvSpPr>
          <p:nvPr>
            <p:ph sz="quarter" idx="13"/>
          </p:nvPr>
        </p:nvSpPr>
        <p:spPr>
          <a:xfrm>
            <a:off x="510986" y="1294292"/>
            <a:ext cx="11349317" cy="5563708"/>
          </a:xfrm>
        </p:spPr>
        <p:txBody>
          <a:bodyPr>
            <a:noAutofit/>
          </a:bodyPr>
          <a:lstStyle/>
          <a:p>
            <a:pPr marL="0" indent="0">
              <a:buNone/>
            </a:pPr>
            <a:r>
              <a:rPr lang="he-IL" sz="1800" b="1" dirty="0" smtClean="0">
                <a:latin typeface="David" panose="020E0502060401010101" pitchFamily="34" charset="-79"/>
                <a:cs typeface="David" panose="020E0502060401010101" pitchFamily="34" charset="-79"/>
              </a:rPr>
              <a:t>ראשית </a:t>
            </a:r>
            <a:r>
              <a:rPr lang="he-IL" sz="1800" dirty="0" smtClean="0">
                <a:latin typeface="David" panose="020E0502060401010101" pitchFamily="34" charset="-79"/>
                <a:cs typeface="David" panose="020E0502060401010101" pitchFamily="34" charset="-79"/>
              </a:rPr>
              <a:t>לומדים שם קסמים </a:t>
            </a:r>
            <a:r>
              <a:rPr lang="he-IL" sz="1800" dirty="0">
                <a:latin typeface="David" panose="020E0502060401010101" pitchFamily="34" charset="-79"/>
                <a:cs typeface="David" panose="020E0502060401010101" pitchFamily="34" charset="-79"/>
              </a:rPr>
              <a:t>"מגניבים" עם חפצים שנמצאים בבית.</a:t>
            </a:r>
            <a:endParaRPr lang="en-US" sz="1800" dirty="0">
              <a:latin typeface="David" panose="020E0502060401010101" pitchFamily="34" charset="-79"/>
              <a:cs typeface="David" panose="020E0502060401010101" pitchFamily="34" charset="-79"/>
            </a:endParaRPr>
          </a:p>
          <a:p>
            <a:pPr lvl="0"/>
            <a:r>
              <a:rPr lang="he-IL" sz="1800" u="sng" dirty="0">
                <a:latin typeface="David" panose="020E0502060401010101" pitchFamily="34" charset="-79"/>
                <a:cs typeface="David" panose="020E0502060401010101" pitchFamily="34" charset="-79"/>
              </a:rPr>
              <a:t>מה זאת אומרת קסמים "מגניבים" עם חפצים שנמצאים בבית?</a:t>
            </a:r>
            <a:r>
              <a:rPr lang="he-IL" sz="1800" dirty="0">
                <a:latin typeface="David" panose="020E0502060401010101" pitchFamily="34" charset="-79"/>
                <a:cs typeface="David" panose="020E0502060401010101" pitchFamily="34" charset="-79"/>
              </a:rPr>
              <a:t> </a:t>
            </a:r>
            <a:endParaRPr lang="en-US" sz="1800" dirty="0">
              <a:latin typeface="David" panose="020E0502060401010101" pitchFamily="34" charset="-79"/>
              <a:cs typeface="David" panose="020E0502060401010101" pitchFamily="34" charset="-79"/>
            </a:endParaRPr>
          </a:p>
          <a:p>
            <a:pPr marL="0" indent="0">
              <a:buNone/>
            </a:pPr>
            <a:r>
              <a:rPr lang="he-IL" sz="1800" dirty="0">
                <a:latin typeface="David" panose="020E0502060401010101" pitchFamily="34" charset="-79"/>
                <a:cs typeface="David" panose="020E0502060401010101" pitchFamily="34" charset="-79"/>
              </a:rPr>
              <a:t>לומדים </a:t>
            </a:r>
            <a:r>
              <a:rPr lang="he-IL" sz="1800" b="1" dirty="0">
                <a:latin typeface="David" panose="020E0502060401010101" pitchFamily="34" charset="-79"/>
                <a:cs typeface="David" panose="020E0502060401010101" pitchFamily="34" charset="-79"/>
              </a:rPr>
              <a:t>שם</a:t>
            </a:r>
            <a:r>
              <a:rPr lang="he-IL" sz="1800" dirty="0">
                <a:latin typeface="David" panose="020E0502060401010101" pitchFamily="34" charset="-79"/>
                <a:cs typeface="David" panose="020E0502060401010101" pitchFamily="34" charset="-79"/>
              </a:rPr>
              <a:t> להזיז חפצים בלי לגעת בהם. לומדים </a:t>
            </a:r>
            <a:r>
              <a:rPr lang="he-IL" sz="1800" b="1" dirty="0">
                <a:latin typeface="David" panose="020E0502060401010101" pitchFamily="34" charset="-79"/>
                <a:cs typeface="David" panose="020E0502060401010101" pitchFamily="34" charset="-79"/>
              </a:rPr>
              <a:t>גם</a:t>
            </a:r>
            <a:r>
              <a:rPr lang="he-IL" sz="1800" dirty="0">
                <a:latin typeface="David" panose="020E0502060401010101" pitchFamily="34" charset="-79"/>
                <a:cs typeface="David" panose="020E0502060401010101" pitchFamily="34" charset="-79"/>
              </a:rPr>
              <a:t> להעלים חפצים ואפילו לכופף כפיות. לומדים </a:t>
            </a:r>
            <a:r>
              <a:rPr lang="he-IL" sz="1800" b="1" dirty="0">
                <a:latin typeface="David" panose="020E0502060401010101" pitchFamily="34" charset="-79"/>
                <a:cs typeface="David" panose="020E0502060401010101" pitchFamily="34" charset="-79"/>
              </a:rPr>
              <a:t>שם</a:t>
            </a:r>
            <a:r>
              <a:rPr lang="he-IL" sz="1800" dirty="0">
                <a:latin typeface="David" panose="020E0502060401010101" pitchFamily="34" charset="-79"/>
                <a:cs typeface="David" panose="020E0502060401010101" pitchFamily="34" charset="-79"/>
              </a:rPr>
              <a:t> גם לנחש מספרים ולבצע קסם עם קלפים. </a:t>
            </a:r>
            <a:endParaRPr lang="en-US" sz="1800" dirty="0">
              <a:latin typeface="David" panose="020E0502060401010101" pitchFamily="34" charset="-79"/>
              <a:cs typeface="David" panose="020E0502060401010101" pitchFamily="34" charset="-79"/>
            </a:endParaRPr>
          </a:p>
          <a:p>
            <a:pPr marL="0" indent="0">
              <a:buNone/>
            </a:pPr>
            <a:r>
              <a:rPr lang="he-IL" sz="1800" b="1" dirty="0" smtClean="0">
                <a:latin typeface="David" panose="020E0502060401010101" pitchFamily="34" charset="-79"/>
                <a:cs typeface="David" panose="020E0502060401010101" pitchFamily="34" charset="-79"/>
              </a:rPr>
              <a:t>בנוסף</a:t>
            </a:r>
            <a:r>
              <a:rPr lang="he-IL" sz="1800" b="1" dirty="0">
                <a:latin typeface="David" panose="020E0502060401010101" pitchFamily="34" charset="-79"/>
                <a:cs typeface="David" panose="020E0502060401010101" pitchFamily="34" charset="-79"/>
              </a:rPr>
              <a:t>, </a:t>
            </a:r>
            <a:r>
              <a:rPr lang="he-IL" sz="1800" dirty="0">
                <a:latin typeface="David" panose="020E0502060401010101" pitchFamily="34" charset="-79"/>
                <a:cs typeface="David" panose="020E0502060401010101" pitchFamily="34" charset="-79"/>
              </a:rPr>
              <a:t>אוכל לגלות את "הטריקים" של הקוסם. </a:t>
            </a:r>
            <a:endParaRPr lang="en-US" sz="1800" dirty="0">
              <a:latin typeface="David" panose="020E0502060401010101" pitchFamily="34" charset="-79"/>
              <a:cs typeface="David" panose="020E0502060401010101" pitchFamily="34" charset="-79"/>
            </a:endParaRPr>
          </a:p>
          <a:p>
            <a:pPr lvl="0" fontAlgn="base"/>
            <a:r>
              <a:rPr lang="he-IL" sz="1800" u="sng" dirty="0">
                <a:latin typeface="David" panose="020E0502060401010101" pitchFamily="34" charset="-79"/>
                <a:cs typeface="David" panose="020E0502060401010101" pitchFamily="34" charset="-79"/>
              </a:rPr>
              <a:t>מה זאת אומרת "טריקים" של הקוסם?</a:t>
            </a:r>
            <a:endParaRPr lang="en-US" sz="1800" dirty="0">
              <a:latin typeface="David" panose="020E0502060401010101" pitchFamily="34" charset="-79"/>
              <a:cs typeface="David" panose="020E0502060401010101" pitchFamily="34" charset="-79"/>
            </a:endParaRPr>
          </a:p>
          <a:p>
            <a:pPr marL="0" indent="0">
              <a:buNone/>
            </a:pPr>
            <a:r>
              <a:rPr lang="he-IL" sz="1800" dirty="0">
                <a:latin typeface="David" panose="020E0502060401010101" pitchFamily="34" charset="-79"/>
                <a:cs typeface="David" panose="020E0502060401010101" pitchFamily="34" charset="-79"/>
              </a:rPr>
              <a:t>בכל  פעם שאני רואה קסם מפתיע, אני תמיד שואל: "וואו איך הוא עשה את הקסם"? אני יודע שהקוסם מצליח לגרום לנו לחשוב שהוא הצליח לעשות את הקסם כי יש לו כוחות מיוחדים. עכשיו יש לי הזדמנות ללמוד לעשות קסמים מפתיעים בעצמי. </a:t>
            </a:r>
            <a:r>
              <a:rPr lang="he-IL" sz="1800" b="1" dirty="0">
                <a:latin typeface="David" panose="020E0502060401010101" pitchFamily="34" charset="-79"/>
                <a:cs typeface="David" panose="020E0502060401010101" pitchFamily="34" charset="-79"/>
              </a:rPr>
              <a:t>למשל</a:t>
            </a:r>
            <a:r>
              <a:rPr lang="he-IL" sz="1800" dirty="0">
                <a:latin typeface="David" panose="020E0502060401010101" pitchFamily="34" charset="-79"/>
                <a:cs typeface="David" panose="020E0502060401010101" pitchFamily="34" charset="-79"/>
              </a:rPr>
              <a:t>, ראיתי שם מלפפון מרחף באוויר. ואני סקרן  ללמוד איך עושים את זה.  </a:t>
            </a:r>
            <a:endParaRPr lang="he-IL" sz="1800" dirty="0" smtClean="0">
              <a:latin typeface="David" panose="020E0502060401010101" pitchFamily="34" charset="-79"/>
              <a:cs typeface="David" panose="020E0502060401010101" pitchFamily="34" charset="-79"/>
            </a:endParaRPr>
          </a:p>
          <a:p>
            <a:r>
              <a:rPr lang="he-IL" sz="1800" b="1" dirty="0">
                <a:latin typeface="David" panose="020E0502060401010101" pitchFamily="34" charset="-79"/>
                <a:cs typeface="David" panose="020E0502060401010101" pitchFamily="34" charset="-79"/>
              </a:rPr>
              <a:t>כמו כן,</a:t>
            </a:r>
            <a:r>
              <a:rPr lang="he-IL" sz="1800" dirty="0">
                <a:latin typeface="David" panose="020E0502060401010101" pitchFamily="34" charset="-79"/>
                <a:cs typeface="David" panose="020E0502060401010101" pitchFamily="34" charset="-79"/>
              </a:rPr>
              <a:t> אוכל להפתיע את החברים ואת המשפחה. </a:t>
            </a:r>
            <a:endParaRPr lang="en-US" sz="1800" dirty="0">
              <a:latin typeface="David" panose="020E0502060401010101" pitchFamily="34" charset="-79"/>
              <a:cs typeface="David" panose="020E0502060401010101" pitchFamily="34" charset="-79"/>
            </a:endParaRPr>
          </a:p>
          <a:p>
            <a:pPr lvl="0" fontAlgn="base"/>
            <a:r>
              <a:rPr lang="he-IL" sz="1800" u="sng" dirty="0">
                <a:latin typeface="David" panose="020E0502060401010101" pitchFamily="34" charset="-79"/>
                <a:cs typeface="David" panose="020E0502060401010101" pitchFamily="34" charset="-79"/>
              </a:rPr>
              <a:t>איך אוכל להפתיע, למה חשוב לי להפתיע?</a:t>
            </a:r>
            <a:endParaRPr lang="en-US" sz="1800" dirty="0">
              <a:latin typeface="David" panose="020E0502060401010101" pitchFamily="34" charset="-79"/>
              <a:cs typeface="David" panose="020E0502060401010101" pitchFamily="34" charset="-79"/>
            </a:endParaRPr>
          </a:p>
          <a:p>
            <a:r>
              <a:rPr lang="he-IL" sz="1800" dirty="0">
                <a:latin typeface="David" panose="020E0502060401010101" pitchFamily="34" charset="-79"/>
                <a:cs typeface="David" panose="020E0502060401010101" pitchFamily="34" charset="-79"/>
              </a:rPr>
              <a:t>הרבה פעמים קורה שאין לנו מה לעשות כשנפגשים עם חברים או עם משפחה, </a:t>
            </a:r>
            <a:r>
              <a:rPr lang="he-IL" sz="1800" b="1" dirty="0">
                <a:latin typeface="David" panose="020E0502060401010101" pitchFamily="34" charset="-79"/>
                <a:cs typeface="David" panose="020E0502060401010101" pitchFamily="34" charset="-79"/>
              </a:rPr>
              <a:t>ואז </a:t>
            </a:r>
            <a:r>
              <a:rPr lang="he-IL" sz="1800" dirty="0">
                <a:latin typeface="David" panose="020E0502060401010101" pitchFamily="34" charset="-79"/>
                <a:cs typeface="David" panose="020E0502060401010101" pitchFamily="34" charset="-79"/>
              </a:rPr>
              <a:t>אוכל להפתיע </a:t>
            </a:r>
            <a:r>
              <a:rPr lang="he-IL" sz="1800" b="1" dirty="0">
                <a:latin typeface="David" panose="020E0502060401010101" pitchFamily="34" charset="-79"/>
                <a:cs typeface="David" panose="020E0502060401010101" pitchFamily="34" charset="-79"/>
              </a:rPr>
              <a:t>אותם</a:t>
            </a:r>
            <a:r>
              <a:rPr lang="he-IL" sz="1800" dirty="0">
                <a:latin typeface="David" panose="020E0502060401010101" pitchFamily="34" charset="-79"/>
                <a:cs typeface="David" panose="020E0502060401010101" pitchFamily="34" charset="-79"/>
              </a:rPr>
              <a:t> בקסם שלמדתי לעשות. אני בטוח שהחברים שלי יתלהבו וירצו לדעת איך אני עושה את הקסם. </a:t>
            </a:r>
            <a:endParaRPr lang="en-US" sz="1800" dirty="0">
              <a:latin typeface="David" panose="020E0502060401010101" pitchFamily="34" charset="-79"/>
              <a:cs typeface="David" panose="020E0502060401010101" pitchFamily="34" charset="-79"/>
            </a:endParaRPr>
          </a:p>
          <a:p>
            <a:pPr marL="0" indent="0">
              <a:buNone/>
            </a:pPr>
            <a:endParaRPr lang="en-US" sz="1800" u="sng" dirty="0">
              <a:latin typeface="David" panose="020E0502060401010101" pitchFamily="34" charset="-79"/>
              <a:cs typeface="David" panose="020E0502060401010101" pitchFamily="34" charset="-79"/>
            </a:endParaRPr>
          </a:p>
          <a:p>
            <a:endParaRPr lang="en-US" sz="1800" dirty="0">
              <a:latin typeface="David" panose="020E0502060401010101" pitchFamily="34" charset="-79"/>
              <a:cs typeface="David" panose="020E0502060401010101" pitchFamily="34" charset="-79"/>
            </a:endParaRPr>
          </a:p>
          <a:p>
            <a:r>
              <a:rPr lang="he-IL" sz="1800" b="1" dirty="0"/>
              <a:t> </a:t>
            </a:r>
            <a:endParaRPr lang="en-US" sz="1800" dirty="0"/>
          </a:p>
        </p:txBody>
      </p:sp>
      <p:sp>
        <p:nvSpPr>
          <p:cNvPr id="4" name="מלבן 3"/>
          <p:cNvSpPr/>
          <p:nvPr/>
        </p:nvSpPr>
        <p:spPr>
          <a:xfrm>
            <a:off x="913774" y="121076"/>
            <a:ext cx="10824883" cy="1077218"/>
          </a:xfrm>
          <a:prstGeom prst="rect">
            <a:avLst/>
          </a:prstGeom>
        </p:spPr>
        <p:txBody>
          <a:bodyPr wrap="square">
            <a:spAutoFit/>
          </a:bodyPr>
          <a:lstStyle/>
          <a:p>
            <a:pPr algn="ctr"/>
            <a:r>
              <a:rPr lang="he-IL" sz="1600" b="1" u="sng" dirty="0">
                <a:latin typeface="David" panose="020E0502060401010101" pitchFamily="34" charset="-79"/>
                <a:cs typeface="David" panose="020E0502060401010101" pitchFamily="34" charset="-79"/>
              </a:rPr>
              <a:t>שלב שישי: </a:t>
            </a:r>
            <a:endParaRPr lang="he-IL" sz="1600" b="1" u="sng" dirty="0" smtClean="0">
              <a:latin typeface="David" panose="020E0502060401010101" pitchFamily="34" charset="-79"/>
              <a:cs typeface="David" panose="020E0502060401010101" pitchFamily="34" charset="-79"/>
            </a:endParaRPr>
          </a:p>
          <a:p>
            <a:pPr algn="ctr"/>
            <a:r>
              <a:rPr lang="he-IL" sz="1600" b="1" dirty="0" smtClean="0">
                <a:latin typeface="David" panose="020E0502060401010101" pitchFamily="34" charset="-79"/>
                <a:cs typeface="David" panose="020E0502060401010101" pitchFamily="34" charset="-79"/>
              </a:rPr>
              <a:t>כתוב </a:t>
            </a:r>
            <a:r>
              <a:rPr lang="he-IL" sz="1600" b="1" dirty="0">
                <a:latin typeface="David" panose="020E0502060401010101" pitchFamily="34" charset="-79"/>
                <a:cs typeface="David" panose="020E0502060401010101" pitchFamily="34" charset="-79"/>
              </a:rPr>
              <a:t>הסבר לכל תומך. אם יש צורך, הוסף גם דוגמא.</a:t>
            </a:r>
            <a:r>
              <a:rPr lang="en-US" sz="1600" dirty="0">
                <a:latin typeface="David" panose="020E0502060401010101" pitchFamily="34" charset="-79"/>
                <a:cs typeface="David" panose="020E0502060401010101" pitchFamily="34" charset="-79"/>
              </a:rPr>
              <a:t/>
            </a:r>
            <a:br>
              <a:rPr lang="en-US" sz="1600" dirty="0">
                <a:latin typeface="David" panose="020E0502060401010101" pitchFamily="34" charset="-79"/>
                <a:cs typeface="David" panose="020E0502060401010101" pitchFamily="34" charset="-79"/>
              </a:rPr>
            </a:br>
            <a:r>
              <a:rPr lang="he-IL" sz="1600" b="1" dirty="0">
                <a:latin typeface="David" panose="020E0502060401010101" pitchFamily="34" charset="-79"/>
                <a:cs typeface="David" panose="020E0502060401010101" pitchFamily="34" charset="-79"/>
              </a:rPr>
              <a:t>                  היעזר בשאלות כמו, מה זאת אומרת....?, איך.......?</a:t>
            </a:r>
            <a:r>
              <a:rPr lang="en-US" sz="1600" dirty="0">
                <a:latin typeface="David" panose="020E0502060401010101" pitchFamily="34" charset="-79"/>
                <a:cs typeface="David" panose="020E0502060401010101" pitchFamily="34" charset="-79"/>
              </a:rPr>
              <a:t/>
            </a:r>
            <a:br>
              <a:rPr lang="en-US" sz="1600" dirty="0">
                <a:latin typeface="David" panose="020E0502060401010101" pitchFamily="34" charset="-79"/>
                <a:cs typeface="David" panose="020E0502060401010101" pitchFamily="34" charset="-79"/>
              </a:rPr>
            </a:br>
            <a:endParaRPr lang="he-IL" sz="1600" dirty="0"/>
          </a:p>
        </p:txBody>
      </p:sp>
    </p:spTree>
    <p:extLst>
      <p:ext uri="{BB962C8B-B14F-4D97-AF65-F5344CB8AC3E}">
        <p14:creationId xmlns:p14="http://schemas.microsoft.com/office/powerpoint/2010/main" val="2096571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sz="quarter" idx="13"/>
          </p:nvPr>
        </p:nvSpPr>
        <p:spPr>
          <a:xfrm>
            <a:off x="497541" y="363480"/>
            <a:ext cx="10901083" cy="5607014"/>
          </a:xfrm>
        </p:spPr>
        <p:txBody>
          <a:bodyPr>
            <a:normAutofit fontScale="62500" lnSpcReduction="20000"/>
          </a:bodyPr>
          <a:lstStyle/>
          <a:p>
            <a:pPr marL="0" indent="0" algn="ctr">
              <a:buNone/>
            </a:pPr>
            <a:r>
              <a:rPr lang="he-IL" sz="2600" b="1" u="sng" dirty="0">
                <a:latin typeface="David" panose="020E0502060401010101" pitchFamily="34" charset="-79"/>
                <a:cs typeface="David" panose="020E0502060401010101" pitchFamily="34" charset="-79"/>
              </a:rPr>
              <a:t>שלב שביעי: </a:t>
            </a:r>
            <a:endParaRPr lang="he-IL" sz="2600" b="1" u="sng" dirty="0" smtClean="0">
              <a:latin typeface="David" panose="020E0502060401010101" pitchFamily="34" charset="-79"/>
              <a:cs typeface="David" panose="020E0502060401010101" pitchFamily="34" charset="-79"/>
            </a:endParaRPr>
          </a:p>
          <a:p>
            <a:pPr marL="0" indent="0" algn="ctr">
              <a:buNone/>
            </a:pPr>
            <a:r>
              <a:rPr lang="he-IL" sz="2600" b="1" dirty="0" smtClean="0">
                <a:latin typeface="David" panose="020E0502060401010101" pitchFamily="34" charset="-79"/>
                <a:cs typeface="David" panose="020E0502060401010101" pitchFamily="34" charset="-79"/>
              </a:rPr>
              <a:t>הוסף </a:t>
            </a:r>
            <a:r>
              <a:rPr lang="he-IL" sz="2600" b="1" dirty="0">
                <a:latin typeface="David" panose="020E0502060401010101" pitchFamily="34" charset="-79"/>
                <a:cs typeface="David" panose="020E0502060401010101" pitchFamily="34" charset="-79"/>
              </a:rPr>
              <a:t>משפט סיום -  </a:t>
            </a:r>
            <a:r>
              <a:rPr lang="he-IL" sz="2600" b="1" dirty="0" err="1">
                <a:solidFill>
                  <a:srgbClr val="0070C0"/>
                </a:solidFill>
                <a:latin typeface="David" panose="020E0502060401010101" pitchFamily="34" charset="-79"/>
                <a:cs typeface="David" panose="020E0502060401010101" pitchFamily="34" charset="-79"/>
              </a:rPr>
              <a:t>סת"מ</a:t>
            </a:r>
            <a:r>
              <a:rPr lang="he-IL" sz="2600" b="1" dirty="0">
                <a:latin typeface="David" panose="020E0502060401010101" pitchFamily="34" charset="-79"/>
                <a:cs typeface="David" panose="020E0502060401010101" pitchFamily="34" charset="-79"/>
              </a:rPr>
              <a:t> = </a:t>
            </a:r>
            <a:r>
              <a:rPr lang="he-IL" sz="2600" b="1" dirty="0">
                <a:solidFill>
                  <a:srgbClr val="0070C0"/>
                </a:solidFill>
                <a:latin typeface="David" panose="020E0502060401010101" pitchFamily="34" charset="-79"/>
                <a:cs typeface="David" panose="020E0502060401010101" pitchFamily="34" charset="-79"/>
              </a:rPr>
              <a:t> </a:t>
            </a:r>
            <a:r>
              <a:rPr lang="he-IL" sz="2600" b="1" u="sng" dirty="0">
                <a:solidFill>
                  <a:srgbClr val="0070C0"/>
                </a:solidFill>
                <a:latin typeface="David" panose="020E0502060401010101" pitchFamily="34" charset="-79"/>
                <a:cs typeface="David" panose="020E0502060401010101" pitchFamily="34" charset="-79"/>
              </a:rPr>
              <a:t>ס</a:t>
            </a:r>
            <a:r>
              <a:rPr lang="he-IL" sz="2600" b="1" dirty="0">
                <a:latin typeface="David" panose="020E0502060401010101" pitchFamily="34" charset="-79"/>
                <a:cs typeface="David" panose="020E0502060401010101" pitchFamily="34" charset="-79"/>
              </a:rPr>
              <a:t>יכום, </a:t>
            </a:r>
            <a:r>
              <a:rPr lang="he-IL" sz="2600" b="1" u="sng" dirty="0">
                <a:solidFill>
                  <a:srgbClr val="0070C0"/>
                </a:solidFill>
                <a:latin typeface="David" panose="020E0502060401010101" pitchFamily="34" charset="-79"/>
                <a:cs typeface="David" panose="020E0502060401010101" pitchFamily="34" charset="-79"/>
              </a:rPr>
              <a:t>ת</a:t>
            </a:r>
            <a:r>
              <a:rPr lang="he-IL" sz="2600" b="1" dirty="0">
                <a:latin typeface="David" panose="020E0502060401010101" pitchFamily="34" charset="-79"/>
                <a:cs typeface="David" panose="020E0502060401010101" pitchFamily="34" charset="-79"/>
              </a:rPr>
              <a:t>וצאה, </a:t>
            </a:r>
            <a:r>
              <a:rPr lang="he-IL" sz="2600" b="1" u="sng" dirty="0">
                <a:solidFill>
                  <a:srgbClr val="0070C0"/>
                </a:solidFill>
                <a:latin typeface="David" panose="020E0502060401010101" pitchFamily="34" charset="-79"/>
                <a:cs typeface="David" panose="020E0502060401010101" pitchFamily="34" charset="-79"/>
              </a:rPr>
              <a:t>מ</a:t>
            </a:r>
            <a:r>
              <a:rPr lang="he-IL" sz="2600" b="1" dirty="0">
                <a:latin typeface="David" panose="020E0502060401010101" pitchFamily="34" charset="-79"/>
                <a:cs typeface="David" panose="020E0502060401010101" pitchFamily="34" charset="-79"/>
              </a:rPr>
              <a:t>סקנה, ה</a:t>
            </a:r>
            <a:r>
              <a:rPr lang="he-IL" sz="2600" b="1" u="sng" dirty="0">
                <a:solidFill>
                  <a:srgbClr val="0070C0"/>
                </a:solidFill>
                <a:latin typeface="David" panose="020E0502060401010101" pitchFamily="34" charset="-79"/>
                <a:cs typeface="David" panose="020E0502060401010101" pitchFamily="34" charset="-79"/>
              </a:rPr>
              <a:t>מ</a:t>
            </a:r>
            <a:r>
              <a:rPr lang="he-IL" sz="2600" b="1" dirty="0">
                <a:latin typeface="David" panose="020E0502060401010101" pitchFamily="34" charset="-79"/>
                <a:cs typeface="David" panose="020E0502060401010101" pitchFamily="34" charset="-79"/>
              </a:rPr>
              <a:t>לצה</a:t>
            </a:r>
            <a:r>
              <a:rPr lang="he-IL" sz="2600" b="1" dirty="0" smtClean="0">
                <a:latin typeface="David" panose="020E0502060401010101" pitchFamily="34" charset="-79"/>
                <a:cs typeface="David" panose="020E0502060401010101" pitchFamily="34" charset="-79"/>
              </a:rPr>
              <a:t>.</a:t>
            </a:r>
          </a:p>
          <a:p>
            <a:pPr marL="0" indent="0" algn="ctr">
              <a:buNone/>
            </a:pPr>
            <a:endParaRPr lang="he-IL" sz="2600" b="1" dirty="0" smtClean="0">
              <a:latin typeface="David" panose="020E0502060401010101" pitchFamily="34" charset="-79"/>
              <a:cs typeface="David" panose="020E0502060401010101" pitchFamily="34" charset="-79"/>
            </a:endParaRPr>
          </a:p>
          <a:p>
            <a:pPr marL="0" indent="0">
              <a:buNone/>
            </a:pPr>
            <a:r>
              <a:rPr lang="he-IL" sz="2600" b="1" dirty="0" smtClean="0">
                <a:solidFill>
                  <a:srgbClr val="0070C0"/>
                </a:solidFill>
                <a:latin typeface="David" panose="020E0502060401010101" pitchFamily="34" charset="-79"/>
                <a:cs typeface="David" panose="020E0502060401010101" pitchFamily="34" charset="-79"/>
              </a:rPr>
              <a:t>אחרי </a:t>
            </a:r>
            <a:r>
              <a:rPr lang="he-IL" sz="2600" b="1" dirty="0">
                <a:solidFill>
                  <a:srgbClr val="0070C0"/>
                </a:solidFill>
                <a:latin typeface="David" panose="020E0502060401010101" pitchFamily="34" charset="-79"/>
                <a:cs typeface="David" panose="020E0502060401010101" pitchFamily="34" charset="-79"/>
              </a:rPr>
              <a:t>שביקרתי בבית הספר לקוסמים ברור לי שארצה להירשם לביה"ס. אני בטוח שיהיה לי מעניין ואוכל להכיר חברים חדשים שגם הם מתעניינים בקסמים. </a:t>
            </a:r>
            <a:endParaRPr lang="he-IL" sz="2600" b="1" dirty="0" smtClean="0">
              <a:solidFill>
                <a:srgbClr val="0070C0"/>
              </a:solidFill>
              <a:latin typeface="David" panose="020E0502060401010101" pitchFamily="34" charset="-79"/>
              <a:cs typeface="David" panose="020E0502060401010101" pitchFamily="34" charset="-79"/>
            </a:endParaRPr>
          </a:p>
          <a:p>
            <a:pPr marL="0" indent="0">
              <a:buNone/>
            </a:pPr>
            <a:endParaRPr lang="en-US" sz="2600" b="1" dirty="0">
              <a:solidFill>
                <a:srgbClr val="0070C0"/>
              </a:solidFill>
              <a:latin typeface="David" panose="020E0502060401010101" pitchFamily="34" charset="-79"/>
              <a:cs typeface="David" panose="020E0502060401010101" pitchFamily="34" charset="-79"/>
            </a:endParaRPr>
          </a:p>
          <a:p>
            <a:r>
              <a:rPr lang="he-IL" sz="2600" dirty="0">
                <a:solidFill>
                  <a:srgbClr val="002060"/>
                </a:solidFill>
                <a:latin typeface="David" panose="020E0502060401010101" pitchFamily="34" charset="-79"/>
                <a:cs typeface="David" panose="020E0502060401010101" pitchFamily="34" charset="-79"/>
              </a:rPr>
              <a:t> </a:t>
            </a:r>
            <a:r>
              <a:rPr lang="he-IL" sz="2600" u="sng" dirty="0">
                <a:latin typeface="David" panose="020E0502060401010101" pitchFamily="34" charset="-79"/>
                <a:cs typeface="David" panose="020E0502060401010101" pitchFamily="34" charset="-79"/>
              </a:rPr>
              <a:t>הפסקה בשלמותה: </a:t>
            </a:r>
            <a:endParaRPr lang="en-US" sz="2600" dirty="0">
              <a:latin typeface="David" panose="020E0502060401010101" pitchFamily="34" charset="-79"/>
              <a:cs typeface="David" panose="020E0502060401010101" pitchFamily="34" charset="-79"/>
            </a:endParaRPr>
          </a:p>
          <a:p>
            <a:pPr marL="0" indent="0">
              <a:lnSpc>
                <a:spcPct val="170000"/>
              </a:lnSpc>
              <a:buNone/>
            </a:pPr>
            <a:r>
              <a:rPr lang="he-IL" sz="2600" b="1" dirty="0">
                <a:latin typeface="David" panose="020E0502060401010101" pitchFamily="34" charset="-79"/>
                <a:cs typeface="David" panose="020E0502060401010101" pitchFamily="34" charset="-79"/>
              </a:rPr>
              <a:t>בישוב שלנו הוחלט לפתוח בית ספר לקוסמים. </a:t>
            </a:r>
            <a:r>
              <a:rPr lang="he-IL" sz="2600" b="1" dirty="0">
                <a:solidFill>
                  <a:srgbClr val="FF0000"/>
                </a:solidFill>
                <a:latin typeface="David" panose="020E0502060401010101" pitchFamily="34" charset="-79"/>
                <a:cs typeface="David" panose="020E0502060401010101" pitchFamily="34" charset="-79"/>
              </a:rPr>
              <a:t>החלטתי לבדוק האם כדאי לי להירשם לבית הספר לקוסמים? </a:t>
            </a:r>
            <a:r>
              <a:rPr lang="he-IL" sz="2600" b="1" dirty="0">
                <a:latin typeface="David" panose="020E0502060401010101" pitchFamily="34" charset="-79"/>
                <a:cs typeface="David" panose="020E0502060401010101" pitchFamily="34" charset="-79"/>
              </a:rPr>
              <a:t>ראשית </a:t>
            </a:r>
            <a:r>
              <a:rPr lang="he-IL" sz="2600" dirty="0">
                <a:latin typeface="David" panose="020E0502060401010101" pitchFamily="34" charset="-79"/>
                <a:cs typeface="David" panose="020E0502060401010101" pitchFamily="34" charset="-79"/>
              </a:rPr>
              <a:t>לומדים שם קסמים "מגניבים" עם חפצים שנמצאים בבית. לומדים להזיז חפצים בלי לגעת בהם, לומדים גם להעלים חפצים ואפילו לכופף כפיות. לומדים שם גם לנחש מספרים ולבצע קסם עם קלפים. </a:t>
            </a:r>
            <a:r>
              <a:rPr lang="he-IL" sz="2600" b="1" dirty="0">
                <a:latin typeface="David" panose="020E0502060401010101" pitchFamily="34" charset="-79"/>
                <a:cs typeface="David" panose="020E0502060401010101" pitchFamily="34" charset="-79"/>
              </a:rPr>
              <a:t>בנוסף, </a:t>
            </a:r>
            <a:r>
              <a:rPr lang="he-IL" sz="2600" dirty="0">
                <a:latin typeface="David" panose="020E0502060401010101" pitchFamily="34" charset="-79"/>
                <a:cs typeface="David" panose="020E0502060401010101" pitchFamily="34" charset="-79"/>
              </a:rPr>
              <a:t>אוכל לגלות את "הטריקים" של הקוסם. אני תמיד שואל: "</a:t>
            </a:r>
            <a:r>
              <a:rPr lang="he-IL" sz="2600" dirty="0" err="1">
                <a:latin typeface="David" panose="020E0502060401010101" pitchFamily="34" charset="-79"/>
                <a:cs typeface="David" panose="020E0502060401010101" pitchFamily="34" charset="-79"/>
              </a:rPr>
              <a:t>וואוו</a:t>
            </a:r>
            <a:r>
              <a:rPr lang="he-IL" sz="2600" dirty="0">
                <a:latin typeface="David" panose="020E0502060401010101" pitchFamily="34" charset="-79"/>
                <a:cs typeface="David" panose="020E0502060401010101" pitchFamily="34" charset="-79"/>
              </a:rPr>
              <a:t> איך הוא עשה את הקסם"? אני יודע שהקוסם מצליח לגרום לנו לחשוב שהוא הצליח לעשות את הקסם כי יש לו כוחות מיוחדים. עכשיו יש לי הזדמנות ללמוד לעשות קסמים מפתיעים בעצמי. </a:t>
            </a:r>
            <a:r>
              <a:rPr lang="he-IL" sz="2600" b="1" dirty="0" smtClean="0">
                <a:latin typeface="David" panose="020E0502060401010101" pitchFamily="34" charset="-79"/>
                <a:cs typeface="David" panose="020E0502060401010101" pitchFamily="34" charset="-79"/>
              </a:rPr>
              <a:t>כמו </a:t>
            </a:r>
            <a:r>
              <a:rPr lang="he-IL" sz="2600" b="1" dirty="0">
                <a:latin typeface="David" panose="020E0502060401010101" pitchFamily="34" charset="-79"/>
                <a:cs typeface="David" panose="020E0502060401010101" pitchFamily="34" charset="-79"/>
              </a:rPr>
              <a:t>כן,</a:t>
            </a:r>
            <a:r>
              <a:rPr lang="he-IL" sz="2600" dirty="0">
                <a:latin typeface="David" panose="020E0502060401010101" pitchFamily="34" charset="-79"/>
                <a:cs typeface="David" panose="020E0502060401010101" pitchFamily="34" charset="-79"/>
              </a:rPr>
              <a:t> אוכל להפתיע את החברים ואת המשפחה. הרבה פעמים קורה שאין לנו מה לעשות כשנפגשים עם חברים או עם משפחה, ואז אוכל להפתיע אותם בקסם שלמדתי לעשות.  </a:t>
            </a:r>
            <a:r>
              <a:rPr lang="he-IL" sz="2600" b="1" dirty="0" smtClean="0">
                <a:solidFill>
                  <a:srgbClr val="0070C0"/>
                </a:solidFill>
                <a:latin typeface="David" panose="020E0502060401010101" pitchFamily="34" charset="-79"/>
                <a:cs typeface="David" panose="020E0502060401010101" pitchFamily="34" charset="-79"/>
              </a:rPr>
              <a:t>אחרי </a:t>
            </a:r>
            <a:r>
              <a:rPr lang="he-IL" sz="2600" b="1" dirty="0">
                <a:solidFill>
                  <a:srgbClr val="0070C0"/>
                </a:solidFill>
                <a:latin typeface="David" panose="020E0502060401010101" pitchFamily="34" charset="-79"/>
                <a:cs typeface="David" panose="020E0502060401010101" pitchFamily="34" charset="-79"/>
              </a:rPr>
              <a:t>שביקרתי בבית הספר לקוסמים ברור לי שארצה להירשם לביה"ס. אני בטוח שיהיה לי מעניין ואוכל להכיר חברים חדשים שגם הם מתעניינים בקסמים.  </a:t>
            </a:r>
            <a:endParaRPr lang="en-US" sz="2600" b="1" dirty="0">
              <a:solidFill>
                <a:srgbClr val="0070C0"/>
              </a:solidFill>
              <a:latin typeface="David" panose="020E0502060401010101" pitchFamily="34" charset="-79"/>
              <a:cs typeface="David" panose="020E0502060401010101" pitchFamily="34" charset="-79"/>
            </a:endParaRPr>
          </a:p>
          <a:p>
            <a:endParaRPr lang="en-US" b="1" dirty="0">
              <a:solidFill>
                <a:srgbClr val="0070C0"/>
              </a:solidFill>
              <a:latin typeface="David" panose="020E0502060401010101" pitchFamily="34" charset="-79"/>
              <a:cs typeface="David" panose="020E0502060401010101" pitchFamily="34" charset="-79"/>
            </a:endParaRPr>
          </a:p>
          <a:p>
            <a:endParaRPr lang="he-IL" dirty="0">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14071305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sz="quarter" idx="13"/>
          </p:nvPr>
        </p:nvSpPr>
        <p:spPr>
          <a:xfrm>
            <a:off x="913774" y="384314"/>
            <a:ext cx="10363826" cy="5406886"/>
          </a:xfrm>
        </p:spPr>
        <p:txBody>
          <a:bodyPr>
            <a:normAutofit fontScale="92500" lnSpcReduction="10000"/>
          </a:bodyPr>
          <a:lstStyle/>
          <a:p>
            <a:pPr marL="0" indent="0">
              <a:buNone/>
            </a:pPr>
            <a:r>
              <a:rPr lang="he-IL" sz="2400" b="1" dirty="0">
                <a:latin typeface="David" panose="020E0502060401010101" pitchFamily="34" charset="-79"/>
                <a:cs typeface="David" panose="020E0502060401010101" pitchFamily="34" charset="-79"/>
              </a:rPr>
              <a:t>הבעה </a:t>
            </a:r>
            <a:r>
              <a:rPr lang="he-IL" sz="2400" b="1" dirty="0" smtClean="0">
                <a:latin typeface="David" panose="020E0502060401010101" pitchFamily="34" charset="-79"/>
                <a:cs typeface="David" panose="020E0502060401010101" pitchFamily="34" charset="-79"/>
              </a:rPr>
              <a:t>בכתב </a:t>
            </a:r>
          </a:p>
          <a:p>
            <a:pPr marL="0" indent="0">
              <a:buNone/>
            </a:pPr>
            <a:r>
              <a:rPr lang="he-IL" sz="2400" b="1" dirty="0" smtClean="0">
                <a:latin typeface="David" panose="020E0502060401010101" pitchFamily="34" charset="-79"/>
                <a:cs typeface="David" panose="020E0502060401010101" pitchFamily="34" charset="-79"/>
              </a:rPr>
              <a:t>לואי ברייל – ממציא כתב ברייל</a:t>
            </a:r>
            <a:endParaRPr lang="en-US" sz="2400" dirty="0">
              <a:latin typeface="David" panose="020E0502060401010101" pitchFamily="34" charset="-79"/>
              <a:cs typeface="David" panose="020E0502060401010101" pitchFamily="34" charset="-79"/>
            </a:endParaRPr>
          </a:p>
          <a:p>
            <a:pPr marL="0" indent="0">
              <a:buNone/>
            </a:pPr>
            <a:r>
              <a:rPr lang="he-IL" sz="2400" dirty="0" smtClean="0">
                <a:latin typeface="David" panose="020E0502060401010101" pitchFamily="34" charset="-79"/>
                <a:cs typeface="David" panose="020E0502060401010101" pitchFamily="34" charset="-79"/>
              </a:rPr>
              <a:t>בית </a:t>
            </a:r>
            <a:r>
              <a:rPr lang="he-IL" sz="2400" dirty="0">
                <a:latin typeface="David" panose="020E0502060401010101" pitchFamily="34" charset="-79"/>
                <a:cs typeface="David" panose="020E0502060401010101" pitchFamily="34" charset="-79"/>
              </a:rPr>
              <a:t>הספר שלכם נערך לְשַׁלֵב תלמידים עיוורים בכיתות, ומשום כך יוקדש עיתון </a:t>
            </a:r>
            <a:r>
              <a:rPr lang="he-IL" sz="2400" dirty="0" smtClean="0">
                <a:latin typeface="David" panose="020E0502060401010101" pitchFamily="34" charset="-79"/>
                <a:cs typeface="David" panose="020E0502060401010101" pitchFamily="34" charset="-79"/>
              </a:rPr>
              <a:t>בית הספר </a:t>
            </a:r>
            <a:r>
              <a:rPr lang="he-IL" sz="2400" dirty="0">
                <a:latin typeface="David" panose="020E0502060401010101" pitchFamily="34" charset="-79"/>
                <a:cs typeface="David" panose="020E0502060401010101" pitchFamily="34" charset="-79"/>
              </a:rPr>
              <a:t>לכתבות של תלמידים בנושא הזה.</a:t>
            </a:r>
            <a:endParaRPr lang="en-US" sz="2400" dirty="0">
              <a:latin typeface="David" panose="020E0502060401010101" pitchFamily="34" charset="-79"/>
              <a:cs typeface="David" panose="020E0502060401010101" pitchFamily="34" charset="-79"/>
            </a:endParaRPr>
          </a:p>
          <a:p>
            <a:r>
              <a:rPr lang="he-IL" sz="2400" dirty="0">
                <a:latin typeface="David" panose="020E0502060401010101" pitchFamily="34" charset="-79"/>
                <a:cs typeface="David" panose="020E0502060401010101" pitchFamily="34" charset="-79"/>
              </a:rPr>
              <a:t>כתבו כתבה לעיתון בית הספר: </a:t>
            </a:r>
            <a:r>
              <a:rPr lang="he-IL" sz="2400" b="1" dirty="0">
                <a:latin typeface="David" panose="020E0502060401010101" pitchFamily="34" charset="-79"/>
                <a:cs typeface="David" panose="020E0502060401010101" pitchFamily="34" charset="-79"/>
              </a:rPr>
              <a:t>הסבירו</a:t>
            </a:r>
            <a:r>
              <a:rPr lang="he-IL" sz="2400" dirty="0">
                <a:latin typeface="David" panose="020E0502060401010101" pitchFamily="34" charset="-79"/>
                <a:cs typeface="David" panose="020E0502060401010101" pitchFamily="34" charset="-79"/>
              </a:rPr>
              <a:t> מדוע חשוב לשלב תלמידים עיוורים בכיתות, </a:t>
            </a:r>
            <a:r>
              <a:rPr lang="he-IL" sz="2400" b="1" dirty="0">
                <a:latin typeface="David" panose="020E0502060401010101" pitchFamily="34" charset="-79"/>
                <a:cs typeface="David" panose="020E0502060401010101" pitchFamily="34" charset="-79"/>
              </a:rPr>
              <a:t>תארו</a:t>
            </a:r>
            <a:r>
              <a:rPr lang="he-IL" sz="2400" dirty="0">
                <a:latin typeface="David" panose="020E0502060401010101" pitchFamily="34" charset="-79"/>
                <a:cs typeface="David" panose="020E0502060401010101" pitchFamily="34" charset="-79"/>
              </a:rPr>
              <a:t> קשיים שתלמידים עיוורים עלולים להיתקל בהם, ו</a:t>
            </a:r>
            <a:r>
              <a:rPr lang="he-IL" sz="2400" b="1" dirty="0">
                <a:latin typeface="David" panose="020E0502060401010101" pitchFamily="34" charset="-79"/>
                <a:cs typeface="David" panose="020E0502060401010101" pitchFamily="34" charset="-79"/>
              </a:rPr>
              <a:t>כתבו רעיונות</a:t>
            </a:r>
            <a:r>
              <a:rPr lang="he-IL" sz="2400" dirty="0">
                <a:latin typeface="David" panose="020E0502060401010101" pitchFamily="34" charset="-79"/>
                <a:cs typeface="David" panose="020E0502060401010101" pitchFamily="34" charset="-79"/>
              </a:rPr>
              <a:t> כיצד אפשר לעזור להם להתמודד עם הקשיים האלה.</a:t>
            </a:r>
            <a:endParaRPr lang="en-US" sz="2400" dirty="0">
              <a:latin typeface="David" panose="020E0502060401010101" pitchFamily="34" charset="-79"/>
              <a:cs typeface="David" panose="020E0502060401010101" pitchFamily="34" charset="-79"/>
            </a:endParaRPr>
          </a:p>
          <a:p>
            <a:r>
              <a:rPr lang="he-IL" sz="2400" dirty="0">
                <a:latin typeface="David" panose="020E0502060401010101" pitchFamily="34" charset="-79"/>
                <a:cs typeface="David" panose="020E0502060401010101" pitchFamily="34" charset="-79"/>
              </a:rPr>
              <a:t>אפשר להיעזר בטקסט המידע שקראתם ״לוּאִי בְּרַיְיל – ממציא כְּתַב בְּרַיְיל״.</a:t>
            </a:r>
            <a:br>
              <a:rPr lang="he-IL" sz="2400" dirty="0">
                <a:latin typeface="David" panose="020E0502060401010101" pitchFamily="34" charset="-79"/>
                <a:cs typeface="David" panose="020E0502060401010101" pitchFamily="34" charset="-79"/>
              </a:rPr>
            </a:br>
            <a:r>
              <a:rPr lang="he-IL" sz="2400" dirty="0">
                <a:latin typeface="David" panose="020E0502060401010101" pitchFamily="34" charset="-79"/>
                <a:cs typeface="David" panose="020E0502060401010101" pitchFamily="34" charset="-79"/>
              </a:rPr>
              <a:t>כתבו לפחות </a:t>
            </a:r>
            <a:r>
              <a:rPr lang="he-IL" sz="2400" dirty="0" smtClean="0">
                <a:latin typeface="David" panose="020E0502060401010101" pitchFamily="34" charset="-79"/>
                <a:cs typeface="David" panose="020E0502060401010101" pitchFamily="34" charset="-79"/>
              </a:rPr>
              <a:t>10 </a:t>
            </a:r>
            <a:r>
              <a:rPr lang="he-IL" sz="2400" dirty="0">
                <a:latin typeface="David" panose="020E0502060401010101" pitchFamily="34" charset="-79"/>
                <a:cs typeface="David" panose="020E0502060401010101" pitchFamily="34" charset="-79"/>
              </a:rPr>
              <a:t>שורות.</a:t>
            </a:r>
            <a:endParaRPr lang="en-US" sz="2400" dirty="0">
              <a:latin typeface="David" panose="020E0502060401010101" pitchFamily="34" charset="-79"/>
              <a:cs typeface="David" panose="020E0502060401010101" pitchFamily="34" charset="-79"/>
            </a:endParaRPr>
          </a:p>
          <a:p>
            <a:endParaRPr lang="he-IL" dirty="0" smtClean="0"/>
          </a:p>
          <a:p>
            <a:endParaRPr lang="he-IL" dirty="0"/>
          </a:p>
          <a:p>
            <a:r>
              <a:rPr lang="he-IL" b="1" dirty="0" smtClean="0">
                <a:solidFill>
                  <a:srgbClr val="FF0000"/>
                </a:solidFill>
                <a:latin typeface="David" panose="020E0502060401010101" pitchFamily="34" charset="-79"/>
                <a:cs typeface="David" panose="020E0502060401010101" pitchFamily="34" charset="-79"/>
                <a:hlinkClick r:id="rId2" action="ppaction://hlinkfile"/>
              </a:rPr>
              <a:t>טקסט לואי ברייל</a:t>
            </a:r>
            <a:endParaRPr lang="he-IL" b="1" dirty="0" smtClean="0">
              <a:solidFill>
                <a:srgbClr val="FF0000"/>
              </a:solidFill>
              <a:latin typeface="David" panose="020E0502060401010101" pitchFamily="34" charset="-79"/>
              <a:cs typeface="David" panose="020E0502060401010101" pitchFamily="34" charset="-79"/>
            </a:endParaRPr>
          </a:p>
        </p:txBody>
      </p:sp>
      <p:sp>
        <p:nvSpPr>
          <p:cNvPr id="4" name="מלבן 3">
            <a:hlinkClick r:id="rId2" action="ppaction://hlinkfile"/>
          </p:cNvPr>
          <p:cNvSpPr/>
          <p:nvPr/>
        </p:nvSpPr>
        <p:spPr>
          <a:xfrm>
            <a:off x="2226365" y="3694057"/>
            <a:ext cx="3482561" cy="209714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0" rIns="91440" bIns="0" numCol="1" spcCol="0" rtlCol="1" fromWordArt="0" anchor="ctr" anchorCtr="0" forceAA="0" compatLnSpc="1">
            <a:prstTxWarp prst="textNoShape">
              <a:avLst/>
            </a:prstTxWarp>
            <a:noAutofit/>
          </a:bodyPr>
          <a:lstStyle/>
          <a:p>
            <a:pPr algn="ctr" rtl="1">
              <a:lnSpc>
                <a:spcPct val="115000"/>
              </a:lnSpc>
              <a:spcAft>
                <a:spcPts val="0"/>
              </a:spcAft>
            </a:pPr>
            <a:r>
              <a:rPr lang="he-IL" b="1" dirty="0">
                <a:solidFill>
                  <a:srgbClr val="000000"/>
                </a:solidFill>
                <a:effectLst/>
                <a:ea typeface="Times New Roman" panose="02020603050405020304" pitchFamily="18" charset="0"/>
                <a:cs typeface="David" panose="020E0502060401010101" pitchFamily="34" charset="-79"/>
              </a:rPr>
              <a:t>בכתיבתכם הקפידו על </a:t>
            </a:r>
            <a:br>
              <a:rPr lang="he-IL" b="1" dirty="0">
                <a:solidFill>
                  <a:srgbClr val="000000"/>
                </a:solidFill>
                <a:effectLst/>
                <a:ea typeface="Times New Roman" panose="02020603050405020304" pitchFamily="18" charset="0"/>
                <a:cs typeface="David" panose="020E0502060401010101" pitchFamily="34" charset="-79"/>
              </a:rPr>
            </a:br>
            <a:r>
              <a:rPr lang="he-IL" b="1" dirty="0">
                <a:solidFill>
                  <a:srgbClr val="000000"/>
                </a:solidFill>
                <a:effectLst/>
                <a:ea typeface="Times New Roman" panose="02020603050405020304" pitchFamily="18" charset="0"/>
                <a:cs typeface="David" panose="020E0502060401010101" pitchFamily="34" charset="-79"/>
              </a:rPr>
              <a:t>ניסוח, על סימני פיסוק, על </a:t>
            </a:r>
            <a:br>
              <a:rPr lang="he-IL" b="1" dirty="0">
                <a:solidFill>
                  <a:srgbClr val="000000"/>
                </a:solidFill>
                <a:effectLst/>
                <a:ea typeface="Times New Roman" panose="02020603050405020304" pitchFamily="18" charset="0"/>
                <a:cs typeface="David" panose="020E0502060401010101" pitchFamily="34" charset="-79"/>
              </a:rPr>
            </a:br>
            <a:r>
              <a:rPr lang="he-IL" b="1" dirty="0">
                <a:solidFill>
                  <a:srgbClr val="000000"/>
                </a:solidFill>
                <a:effectLst/>
                <a:ea typeface="Times New Roman" panose="02020603050405020304" pitchFamily="18" charset="0"/>
                <a:cs typeface="David" panose="020E0502060401010101" pitchFamily="34" charset="-79"/>
              </a:rPr>
              <a:t>כתיב נכון ועל כתב יד ברור.</a:t>
            </a:r>
            <a:endParaRPr lang="en-US" b="1" dirty="0">
              <a:effectLst/>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06293940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sz="quarter" idx="13"/>
          </p:nvPr>
        </p:nvSpPr>
        <p:spPr>
          <a:xfrm>
            <a:off x="410817" y="212036"/>
            <a:ext cx="10495722" cy="5910468"/>
          </a:xfrm>
        </p:spPr>
        <p:txBody>
          <a:bodyPr>
            <a:normAutofit/>
          </a:bodyPr>
          <a:lstStyle/>
          <a:p>
            <a:r>
              <a:rPr lang="he-IL" sz="2000" dirty="0" smtClean="0">
                <a:latin typeface="David" panose="020E0502060401010101" pitchFamily="34" charset="-79"/>
                <a:cs typeface="David" panose="020E0502060401010101" pitchFamily="34" charset="-79"/>
              </a:rPr>
              <a:t>בית הספר שלנו נערך לשלב תלמידים עיוורים בכיתות. </a:t>
            </a:r>
            <a:endParaRPr lang="he-IL" sz="2000" dirty="0" smtClean="0">
              <a:latin typeface="David" panose="020E0502060401010101" pitchFamily="34" charset="-79"/>
              <a:cs typeface="David" panose="020E0502060401010101" pitchFamily="34" charset="-79"/>
            </a:endParaRPr>
          </a:p>
          <a:p>
            <a:r>
              <a:rPr lang="he-IL" sz="2000" b="1" dirty="0" smtClean="0">
                <a:solidFill>
                  <a:srgbClr val="FF0000"/>
                </a:solidFill>
                <a:latin typeface="David" panose="020E0502060401010101" pitchFamily="34" charset="-79"/>
                <a:cs typeface="David" panose="020E0502060401010101" pitchFamily="34" charset="-79"/>
              </a:rPr>
              <a:t>אני רוצה לספר </a:t>
            </a:r>
            <a:r>
              <a:rPr lang="he-IL" sz="2000" b="1" dirty="0" smtClean="0">
                <a:solidFill>
                  <a:srgbClr val="FF0000"/>
                </a:solidFill>
                <a:latin typeface="David" panose="020E0502060401010101" pitchFamily="34" charset="-79"/>
                <a:cs typeface="David" panose="020E0502060401010101" pitchFamily="34" charset="-79"/>
              </a:rPr>
              <a:t>לכם מדוע חשוב לשלב תלמידים עיוורים בכיתות וכיצד אפשר לעזור להם להשתלב בכיתות.</a:t>
            </a:r>
          </a:p>
          <a:p>
            <a:r>
              <a:rPr lang="he-IL" sz="2000" b="1" dirty="0" smtClean="0">
                <a:latin typeface="David" panose="020E0502060401010101" pitchFamily="34" charset="-79"/>
                <a:cs typeface="David" panose="020E0502060401010101" pitchFamily="34" charset="-79"/>
              </a:rPr>
              <a:t>ראשית,</a:t>
            </a:r>
            <a:r>
              <a:rPr lang="he-IL" sz="2000" dirty="0" smtClean="0">
                <a:latin typeface="David" panose="020E0502060401010101" pitchFamily="34" charset="-79"/>
                <a:cs typeface="David" panose="020E0502060401010101" pitchFamily="34" charset="-79"/>
              </a:rPr>
              <a:t> תלמידים עיוורים מתעניינים בכל מה </a:t>
            </a:r>
            <a:r>
              <a:rPr lang="he-IL" sz="2000" dirty="0" smtClean="0">
                <a:latin typeface="David" panose="020E0502060401010101" pitchFamily="34" charset="-79"/>
                <a:cs typeface="David" panose="020E0502060401010101" pitchFamily="34" charset="-79"/>
              </a:rPr>
              <a:t>שאנחנו מתעניינים</a:t>
            </a:r>
            <a:r>
              <a:rPr lang="he-IL" sz="2000" dirty="0" smtClean="0">
                <a:latin typeface="David" panose="020E0502060401010101" pitchFamily="34" charset="-79"/>
                <a:cs typeface="David" panose="020E0502060401010101" pitchFamily="34" charset="-79"/>
              </a:rPr>
              <a:t>. בכיתה שלנו, יש תלמיד שמנגן בפסנתר ואף אחד לא יכול לנחש שהוא עיוור. </a:t>
            </a:r>
            <a:r>
              <a:rPr lang="he-IL" sz="2000" dirty="0" smtClean="0">
                <a:latin typeface="David" panose="020E0502060401010101" pitchFamily="34" charset="-79"/>
                <a:cs typeface="David" panose="020E0502060401010101" pitchFamily="34" charset="-79"/>
              </a:rPr>
              <a:t>תלמיד אחר השיג </a:t>
            </a:r>
            <a:r>
              <a:rPr lang="he-IL" sz="2000" dirty="0" smtClean="0">
                <a:latin typeface="David" panose="020E0502060401010101" pitchFamily="34" charset="-79"/>
                <a:cs typeface="David" panose="020E0502060401010101" pitchFamily="34" charset="-79"/>
              </a:rPr>
              <a:t>את כולם בריצת 60 מטר. </a:t>
            </a:r>
          </a:p>
          <a:p>
            <a:r>
              <a:rPr lang="he-IL" sz="2000" b="1" dirty="0" smtClean="0">
                <a:latin typeface="David" panose="020E0502060401010101" pitchFamily="34" charset="-79"/>
                <a:cs typeface="David" panose="020E0502060401010101" pitchFamily="34" charset="-79"/>
              </a:rPr>
              <a:t>בנוסף</a:t>
            </a:r>
            <a:r>
              <a:rPr lang="he-IL" sz="2000" dirty="0" smtClean="0">
                <a:latin typeface="David" panose="020E0502060401010101" pitchFamily="34" charset="-79"/>
                <a:cs typeface="David" panose="020E0502060401010101" pitchFamily="34" charset="-79"/>
              </a:rPr>
              <a:t> התלמידים העיוורים משוחחים על אותם דברים שמעניינים גם אותנו.  הם גם משתתפים בשיעורים ועונים על שאלות של המורים. </a:t>
            </a:r>
          </a:p>
          <a:p>
            <a:r>
              <a:rPr lang="he-IL" sz="2000" b="1" dirty="0" smtClean="0">
                <a:latin typeface="David" panose="020E0502060401010101" pitchFamily="34" charset="-79"/>
                <a:cs typeface="David" panose="020E0502060401010101" pitchFamily="34" charset="-79"/>
              </a:rPr>
              <a:t>לפעמים  </a:t>
            </a:r>
            <a:r>
              <a:rPr lang="he-IL" sz="2000" dirty="0" smtClean="0">
                <a:latin typeface="David" panose="020E0502060401010101" pitchFamily="34" charset="-79"/>
                <a:cs typeface="David" panose="020E0502060401010101" pitchFamily="34" charset="-79"/>
              </a:rPr>
              <a:t>הם זקוקים לעזרה. כאשר המורה כותבת על הלוח היא מקריאה בקול את מה שהיא כותבת. כשאנחנו צופים בסרטון, תמיד יש מישהו שמתנדב להסביר בשקט לתלמיד העיוור מה רואים בסרט. </a:t>
            </a:r>
            <a:r>
              <a:rPr lang="he-IL" sz="2000" b="1" dirty="0" smtClean="0">
                <a:latin typeface="David" panose="020E0502060401010101" pitchFamily="34" charset="-79"/>
                <a:cs typeface="David" panose="020E0502060401010101" pitchFamily="34" charset="-79"/>
              </a:rPr>
              <a:t>גם</a:t>
            </a:r>
            <a:r>
              <a:rPr lang="he-IL" sz="2000" dirty="0" smtClean="0">
                <a:latin typeface="David" panose="020E0502060401010101" pitchFamily="34" charset="-79"/>
                <a:cs typeface="David" panose="020E0502060401010101" pitchFamily="34" charset="-79"/>
              </a:rPr>
              <a:t> בכדורגל הם זקוקים לעזרה, לכן ביה"ס רכש כדורגל מיוחד שמשמיע קולות כשהוא בתנועה. למדנו את חוקי המשחק של כדורגל לעיוורים ואנחנו מתאימים את עצמנו לחוקים.  התלמידים העיוורים יכולים לצאת גם לטיול שנתי.  לכל תלמיד עיוור מוצמד מלווה שמוביל אותו במסלול, מסביר לו מה רואים ומזהיר אותו כשיש מכשול בדרך. </a:t>
            </a:r>
          </a:p>
          <a:p>
            <a:r>
              <a:rPr lang="he-IL" sz="2000" b="1" dirty="0" smtClean="0">
                <a:solidFill>
                  <a:srgbClr val="002060"/>
                </a:solidFill>
                <a:latin typeface="David" panose="020E0502060401010101" pitchFamily="34" charset="-79"/>
                <a:cs typeface="David" panose="020E0502060401010101" pitchFamily="34" charset="-79"/>
              </a:rPr>
              <a:t>אין ספק </a:t>
            </a:r>
            <a:r>
              <a:rPr lang="he-IL" sz="2000" dirty="0" smtClean="0">
                <a:solidFill>
                  <a:srgbClr val="002060"/>
                </a:solidFill>
                <a:latin typeface="David" panose="020E0502060401010101" pitchFamily="34" charset="-79"/>
                <a:cs typeface="David" panose="020E0502060401010101" pitchFamily="34" charset="-79"/>
              </a:rPr>
              <a:t>ששילוב תלמידים בכיתה </a:t>
            </a:r>
            <a:r>
              <a:rPr lang="he-IL" sz="2000" dirty="0" smtClean="0">
                <a:solidFill>
                  <a:srgbClr val="002060"/>
                </a:solidFill>
                <a:latin typeface="David" panose="020E0502060401010101" pitchFamily="34" charset="-79"/>
                <a:cs typeface="David" panose="020E0502060401010101" pitchFamily="34" charset="-79"/>
              </a:rPr>
              <a:t>מלמד </a:t>
            </a:r>
            <a:r>
              <a:rPr lang="he-IL" sz="2000" dirty="0" smtClean="0">
                <a:solidFill>
                  <a:srgbClr val="002060"/>
                </a:solidFill>
                <a:latin typeface="David" panose="020E0502060401010101" pitchFamily="34" charset="-79"/>
                <a:cs typeface="David" panose="020E0502060401010101" pitchFamily="34" charset="-79"/>
              </a:rPr>
              <a:t>אותנו להיות רגישים </a:t>
            </a:r>
            <a:r>
              <a:rPr lang="he-IL" sz="2000" dirty="0" smtClean="0">
                <a:solidFill>
                  <a:srgbClr val="002060"/>
                </a:solidFill>
                <a:latin typeface="David" panose="020E0502060401010101" pitchFamily="34" charset="-79"/>
                <a:cs typeface="David" panose="020E0502060401010101" pitchFamily="34" charset="-79"/>
              </a:rPr>
              <a:t>לצרכים </a:t>
            </a:r>
            <a:r>
              <a:rPr lang="he-IL" sz="2000" dirty="0" smtClean="0">
                <a:solidFill>
                  <a:srgbClr val="002060"/>
                </a:solidFill>
                <a:latin typeface="David" panose="020E0502060401010101" pitchFamily="34" charset="-79"/>
                <a:cs typeface="David" panose="020E0502060401010101" pitchFamily="34" charset="-79"/>
              </a:rPr>
              <a:t>של אחרים, ומצד שני גם אנחנו לומדים דברים חדשים שלא ידענו.  למדנו קצת לקרוא בכתב ברייל. למדנו שמהר מאוד אנחנו לא שמים לב שהחברים שלנו עיוורים כי הם עושים </a:t>
            </a:r>
            <a:r>
              <a:rPr lang="he-IL" sz="2000" dirty="0" err="1" smtClean="0">
                <a:solidFill>
                  <a:srgbClr val="002060"/>
                </a:solidFill>
                <a:latin typeface="David" panose="020E0502060401010101" pitchFamily="34" charset="-79"/>
                <a:cs typeface="David" panose="020E0502060401010101" pitchFamily="34" charset="-79"/>
              </a:rPr>
              <a:t>הכל</a:t>
            </a:r>
            <a:r>
              <a:rPr lang="he-IL" sz="2000" dirty="0" smtClean="0">
                <a:solidFill>
                  <a:srgbClr val="002060"/>
                </a:solidFill>
                <a:latin typeface="David" panose="020E0502060401010101" pitchFamily="34" charset="-79"/>
                <a:cs typeface="David" panose="020E0502060401010101" pitchFamily="34" charset="-79"/>
              </a:rPr>
              <a:t> ממש כמונו עם קצת עזרה </a:t>
            </a:r>
            <a:r>
              <a:rPr lang="he-IL" sz="2000" dirty="0" err="1" smtClean="0">
                <a:solidFill>
                  <a:srgbClr val="002060"/>
                </a:solidFill>
                <a:latin typeface="David" panose="020E0502060401010101" pitchFamily="34" charset="-79"/>
                <a:cs typeface="David" panose="020E0502060401010101" pitchFamily="34" charset="-79"/>
              </a:rPr>
              <a:t>מצידנו</a:t>
            </a:r>
            <a:r>
              <a:rPr lang="he-IL" sz="2000" dirty="0" smtClean="0">
                <a:solidFill>
                  <a:srgbClr val="002060"/>
                </a:solidFill>
                <a:latin typeface="David" panose="020E0502060401010101" pitchFamily="34" charset="-79"/>
                <a:cs typeface="David" panose="020E0502060401010101" pitchFamily="34" charset="-79"/>
              </a:rPr>
              <a:t>. </a:t>
            </a:r>
          </a:p>
          <a:p>
            <a:endParaRPr lang="he-IL" sz="2000" dirty="0">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43389926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1936542" y="704438"/>
            <a:ext cx="8689976" cy="726798"/>
          </a:xfrm>
        </p:spPr>
        <p:txBody>
          <a:bodyPr>
            <a:normAutofit fontScale="90000"/>
          </a:bodyPr>
          <a:lstStyle/>
          <a:p>
            <a:r>
              <a:rPr lang="he-IL" sz="2500" dirty="0" smtClean="0">
                <a:latin typeface="David" panose="020E0502060401010101" pitchFamily="34" charset="-79"/>
                <a:cs typeface="David" panose="020E0502060401010101" pitchFamily="34" charset="-79"/>
              </a:rPr>
              <a:t>בעלי חיים בגן החיות</a:t>
            </a:r>
            <a:br>
              <a:rPr lang="he-IL" sz="2500" dirty="0" smtClean="0">
                <a:latin typeface="David" panose="020E0502060401010101" pitchFamily="34" charset="-79"/>
                <a:cs typeface="David" panose="020E0502060401010101" pitchFamily="34" charset="-79"/>
              </a:rPr>
            </a:br>
            <a:r>
              <a:rPr lang="he-IL" sz="2500" dirty="0" smtClean="0">
                <a:latin typeface="David" panose="020E0502060401010101" pitchFamily="34" charset="-79"/>
                <a:cs typeface="David" panose="020E0502060401010101" pitchFamily="34" charset="-79"/>
                <a:hlinkClick r:id="rId2" action="ppaction://hlinkfile"/>
              </a:rPr>
              <a:t>בעלי חיים בגן חיות</a:t>
            </a:r>
            <a:endParaRPr lang="he-IL" sz="2500" dirty="0">
              <a:latin typeface="David" panose="020E0502060401010101" pitchFamily="34" charset="-79"/>
              <a:cs typeface="David" panose="020E0502060401010101" pitchFamily="34" charset="-79"/>
            </a:endParaRPr>
          </a:p>
        </p:txBody>
      </p:sp>
      <p:sp>
        <p:nvSpPr>
          <p:cNvPr id="3" name="כותרת משנה 2"/>
          <p:cNvSpPr>
            <a:spLocks noGrp="1"/>
          </p:cNvSpPr>
          <p:nvPr>
            <p:ph type="subTitle" idx="1"/>
          </p:nvPr>
        </p:nvSpPr>
        <p:spPr>
          <a:xfrm>
            <a:off x="530087" y="1775792"/>
            <a:ext cx="10959548" cy="3482008"/>
          </a:xfrm>
        </p:spPr>
        <p:txBody>
          <a:bodyPr/>
          <a:lstStyle/>
          <a:p>
            <a:r>
              <a:rPr lang="he-IL" b="1" dirty="0" smtClean="0">
                <a:latin typeface="David" panose="020E0502060401010101" pitchFamily="34" charset="-79"/>
                <a:cs typeface="David" panose="020E0502060401010101" pitchFamily="34" charset="-79"/>
              </a:rPr>
              <a:t>כתיבת תשובה במבנה תקין</a:t>
            </a:r>
          </a:p>
          <a:p>
            <a:pPr algn="r"/>
            <a:r>
              <a:rPr lang="he-IL" b="1" dirty="0" smtClean="0">
                <a:latin typeface="David" panose="020E0502060401010101" pitchFamily="34" charset="-79"/>
                <a:cs typeface="David" panose="020E0502060401010101" pitchFamily="34" charset="-79"/>
                <a:hlinkClick r:id="rId3" action="ppaction://hlinkpres?slideindex=1&amp;slidetitle="/>
              </a:rPr>
              <a:t>בעלי חיים בגן החיות - הבעה בשלבים</a:t>
            </a:r>
            <a:endParaRPr lang="he-IL" b="1" dirty="0" smtClean="0">
              <a:latin typeface="David" panose="020E0502060401010101" pitchFamily="34" charset="-79"/>
              <a:cs typeface="David" panose="020E0502060401010101" pitchFamily="34" charset="-79"/>
            </a:endParaRPr>
          </a:p>
          <a:p>
            <a:endParaRPr lang="he-IL" dirty="0" smtClean="0"/>
          </a:p>
          <a:p>
            <a:pPr algn="r"/>
            <a:endParaRPr lang="he-IL" dirty="0"/>
          </a:p>
        </p:txBody>
      </p:sp>
    </p:spTree>
    <p:extLst>
      <p:ext uri="{BB962C8B-B14F-4D97-AF65-F5344CB8AC3E}">
        <p14:creationId xmlns:p14="http://schemas.microsoft.com/office/powerpoint/2010/main" val="175436568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sz="quarter" idx="13"/>
          </p:nvPr>
        </p:nvSpPr>
        <p:spPr>
          <a:xfrm>
            <a:off x="424070" y="1028622"/>
            <a:ext cx="10734260" cy="4497535"/>
          </a:xfrm>
        </p:spPr>
        <p:txBody>
          <a:bodyPr>
            <a:normAutofit/>
          </a:bodyPr>
          <a:lstStyle/>
          <a:p>
            <a:pPr marL="0" indent="0">
              <a:buNone/>
            </a:pPr>
            <a:r>
              <a:rPr lang="he-IL" sz="2400" dirty="0" smtClean="0">
                <a:latin typeface="David" panose="020E0502060401010101" pitchFamily="34" charset="-79"/>
                <a:cs typeface="David" panose="020E0502060401010101" pitchFamily="34" charset="-79"/>
                <a:hlinkClick r:id="rId2" action="ppaction://hlinkfile"/>
              </a:rPr>
              <a:t>טלפון נייד - קללה או ברכה</a:t>
            </a:r>
            <a:endParaRPr lang="he-IL" sz="2400" dirty="0" smtClean="0">
              <a:latin typeface="David" panose="020E0502060401010101" pitchFamily="34" charset="-79"/>
              <a:cs typeface="David" panose="020E0502060401010101" pitchFamily="34" charset="-79"/>
            </a:endParaRPr>
          </a:p>
          <a:p>
            <a:pPr marL="0" indent="0">
              <a:buNone/>
            </a:pPr>
            <a:endParaRPr lang="he-IL" sz="2400" dirty="0" smtClean="0">
              <a:latin typeface="David" panose="020E0502060401010101" pitchFamily="34" charset="-79"/>
              <a:cs typeface="David" panose="020E0502060401010101" pitchFamily="34" charset="-79"/>
            </a:endParaRPr>
          </a:p>
          <a:p>
            <a:pPr marL="0" indent="0">
              <a:buNone/>
            </a:pPr>
            <a:r>
              <a:rPr lang="he-IL" sz="2400" dirty="0" smtClean="0">
                <a:latin typeface="David" panose="020E0502060401010101" pitchFamily="34" charset="-79"/>
                <a:cs typeface="David" panose="020E0502060401010101" pitchFamily="34" charset="-79"/>
              </a:rPr>
              <a:t>לטלפון </a:t>
            </a:r>
            <a:r>
              <a:rPr lang="he-IL" sz="2400" dirty="0" smtClean="0">
                <a:latin typeface="David" panose="020E0502060401010101" pitchFamily="34" charset="-79"/>
                <a:cs typeface="David" panose="020E0502060401010101" pitchFamily="34" charset="-79"/>
              </a:rPr>
              <a:t>הסלולרי יש תפקיד חשוב בחיינו.</a:t>
            </a:r>
          </a:p>
          <a:p>
            <a:pPr marL="0" indent="0">
              <a:buNone/>
            </a:pPr>
            <a:r>
              <a:rPr lang="he-IL" sz="2400" dirty="0" smtClean="0">
                <a:latin typeface="David" panose="020E0502060401010101" pitchFamily="34" charset="-79"/>
                <a:cs typeface="David" panose="020E0502060401010101" pitchFamily="34" charset="-79"/>
              </a:rPr>
              <a:t>כתבו סיפור שקרה לכם או לחבריכם, הקשור לטלפון הסלולרי.</a:t>
            </a:r>
          </a:p>
          <a:p>
            <a:pPr marL="0" indent="0">
              <a:buNone/>
            </a:pPr>
            <a:r>
              <a:rPr lang="he-IL" sz="2400" dirty="0" smtClean="0">
                <a:latin typeface="David" panose="020E0502060401010101" pitchFamily="34" charset="-79"/>
                <a:cs typeface="David" panose="020E0502060401010101" pitchFamily="34" charset="-79"/>
              </a:rPr>
              <a:t>אתם יכולים לכתוב סיפור אישי או דמיוני.</a:t>
            </a:r>
          </a:p>
          <a:p>
            <a:pPr marL="0" indent="0">
              <a:buNone/>
            </a:pPr>
            <a:r>
              <a:rPr lang="he-IL" sz="2400" dirty="0" smtClean="0">
                <a:latin typeface="David" panose="020E0502060401010101" pitchFamily="34" charset="-79"/>
                <a:cs typeface="David" panose="020E0502060401010101" pitchFamily="34" charset="-79"/>
              </a:rPr>
              <a:t>כתבו כ10 שורות.</a:t>
            </a:r>
            <a:endParaRPr lang="he-IL" sz="2400" dirty="0">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206210806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838200" y="365125"/>
            <a:ext cx="10515600" cy="721553"/>
          </a:xfrm>
        </p:spPr>
        <p:txBody>
          <a:bodyPr>
            <a:normAutofit/>
          </a:bodyPr>
          <a:lstStyle/>
          <a:p>
            <a:pPr algn="ctr"/>
            <a:r>
              <a:rPr lang="he-IL" dirty="0" smtClean="0">
                <a:solidFill>
                  <a:schemeClr val="accent5">
                    <a:lumMod val="50000"/>
                  </a:schemeClr>
                </a:solidFill>
                <a:latin typeface="David" panose="020E0502060401010101" pitchFamily="34" charset="-79"/>
                <a:cs typeface="David" panose="020E0502060401010101" pitchFamily="34" charset="-79"/>
              </a:rPr>
              <a:t>אני רוצה להצליח...</a:t>
            </a:r>
            <a:endParaRPr lang="he-IL" dirty="0">
              <a:solidFill>
                <a:schemeClr val="accent5">
                  <a:lumMod val="50000"/>
                </a:schemeClr>
              </a:solidFill>
              <a:latin typeface="David" panose="020E0502060401010101" pitchFamily="34" charset="-79"/>
              <a:cs typeface="David" panose="020E0502060401010101" pitchFamily="34" charset="-79"/>
            </a:endParaRPr>
          </a:p>
        </p:txBody>
      </p:sp>
      <p:sp>
        <p:nvSpPr>
          <p:cNvPr id="3" name="מציין מיקום תוכן 2"/>
          <p:cNvSpPr>
            <a:spLocks noGrp="1"/>
          </p:cNvSpPr>
          <p:nvPr>
            <p:ph idx="1"/>
          </p:nvPr>
        </p:nvSpPr>
        <p:spPr>
          <a:xfrm>
            <a:off x="838200" y="1086678"/>
            <a:ext cx="10515600" cy="5565913"/>
          </a:xfrm>
        </p:spPr>
        <p:txBody>
          <a:bodyPr>
            <a:normAutofit/>
          </a:bodyPr>
          <a:lstStyle/>
          <a:p>
            <a:pPr marL="0" indent="0">
              <a:lnSpc>
                <a:spcPct val="160000"/>
              </a:lnSpc>
              <a:buNone/>
            </a:pPr>
            <a:r>
              <a:rPr lang="he-IL" sz="2400" dirty="0" smtClean="0">
                <a:solidFill>
                  <a:srgbClr val="002060"/>
                </a:solidFill>
                <a:latin typeface="David" panose="020E0502060401010101" pitchFamily="34" charset="-79"/>
                <a:cs typeface="David" panose="020E0502060401010101" pitchFamily="34" charset="-79"/>
              </a:rPr>
              <a:t>אני </a:t>
            </a:r>
            <a:r>
              <a:rPr lang="he-IL" sz="2400" dirty="0">
                <a:solidFill>
                  <a:srgbClr val="002060"/>
                </a:solidFill>
                <a:latin typeface="David" panose="020E0502060401010101" pitchFamily="34" charset="-79"/>
                <a:cs typeface="David" panose="020E0502060401010101" pitchFamily="34" charset="-79"/>
              </a:rPr>
              <a:t>רוצה להצליח לשכנע אתכם להקנות לילדים </a:t>
            </a:r>
            <a:r>
              <a:rPr lang="he-IL" sz="2400" dirty="0" smtClean="0">
                <a:solidFill>
                  <a:srgbClr val="002060"/>
                </a:solidFill>
                <a:latin typeface="David" panose="020E0502060401010101" pitchFamily="34" charset="-79"/>
                <a:cs typeface="David" panose="020E0502060401010101" pitchFamily="34" charset="-79"/>
              </a:rPr>
              <a:t>את הכלי </a:t>
            </a:r>
            <a:r>
              <a:rPr lang="he-IL" sz="2400" b="1" dirty="0">
                <a:solidFill>
                  <a:srgbClr val="002060"/>
                </a:solidFill>
                <a:latin typeface="David" panose="020E0502060401010101" pitchFamily="34" charset="-79"/>
                <a:cs typeface="David" panose="020E0502060401010101" pitchFamily="34" charset="-79"/>
              </a:rPr>
              <a:t>הבעה בשלבים</a:t>
            </a:r>
            <a:r>
              <a:rPr lang="he-IL" sz="2400" dirty="0">
                <a:solidFill>
                  <a:srgbClr val="002060"/>
                </a:solidFill>
                <a:latin typeface="David" panose="020E0502060401010101" pitchFamily="34" charset="-79"/>
                <a:cs typeface="David" panose="020E0502060401010101" pitchFamily="34" charset="-79"/>
              </a:rPr>
              <a:t>. </a:t>
            </a:r>
            <a:r>
              <a:rPr lang="he-IL" sz="2400" b="1" dirty="0" smtClean="0">
                <a:solidFill>
                  <a:srgbClr val="002060"/>
                </a:solidFill>
                <a:latin typeface="David" panose="020E0502060401010101" pitchFamily="34" charset="-79"/>
                <a:cs typeface="David" panose="020E0502060401010101" pitchFamily="34" charset="-79"/>
              </a:rPr>
              <a:t>זהו </a:t>
            </a:r>
            <a:r>
              <a:rPr lang="he-IL" sz="2400" b="1" dirty="0" smtClean="0">
                <a:solidFill>
                  <a:srgbClr val="002060"/>
                </a:solidFill>
                <a:latin typeface="Guttman Yad-Brush" panose="02010401010101010101" pitchFamily="2" charset="-79"/>
                <a:cs typeface="Guttman Yad-Brush" panose="02010401010101010101" pitchFamily="2" charset="-79"/>
              </a:rPr>
              <a:t>כלי </a:t>
            </a:r>
            <a:r>
              <a:rPr lang="he-IL" sz="2400" b="1" dirty="0">
                <a:solidFill>
                  <a:srgbClr val="002060"/>
                </a:solidFill>
                <a:latin typeface="Guttman Yad-Brush" panose="02010401010101010101" pitchFamily="2" charset="-79"/>
                <a:cs typeface="Guttman Yad-Brush" panose="02010401010101010101" pitchFamily="2" charset="-79"/>
              </a:rPr>
              <a:t>ישים וידידותי </a:t>
            </a:r>
            <a:r>
              <a:rPr lang="he-IL" sz="2400" b="1" dirty="0">
                <a:solidFill>
                  <a:srgbClr val="002060"/>
                </a:solidFill>
                <a:latin typeface="David" panose="020E0502060401010101" pitchFamily="34" charset="-79"/>
                <a:cs typeface="David" panose="020E0502060401010101" pitchFamily="34" charset="-79"/>
              </a:rPr>
              <a:t>(מיומנויות) </a:t>
            </a:r>
            <a:r>
              <a:rPr lang="he-IL" sz="2400" b="1" u="sng" dirty="0">
                <a:solidFill>
                  <a:srgbClr val="002060"/>
                </a:solidFill>
                <a:latin typeface="David" panose="020E0502060401010101" pitchFamily="34" charset="-79"/>
                <a:cs typeface="David" panose="020E0502060401010101" pitchFamily="34" charset="-79"/>
              </a:rPr>
              <a:t>לכתיבה ולהבנת </a:t>
            </a:r>
            <a:r>
              <a:rPr lang="he-IL" sz="2400" b="1" u="sng" dirty="0" smtClean="0">
                <a:solidFill>
                  <a:srgbClr val="002060"/>
                </a:solidFill>
                <a:latin typeface="David" panose="020E0502060401010101" pitchFamily="34" charset="-79"/>
                <a:cs typeface="David" panose="020E0502060401010101" pitchFamily="34" charset="-79"/>
              </a:rPr>
              <a:t>הנקרא</a:t>
            </a:r>
            <a:r>
              <a:rPr lang="he-IL" sz="2400" b="1" dirty="0" smtClean="0">
                <a:solidFill>
                  <a:srgbClr val="002060"/>
                </a:solidFill>
                <a:latin typeface="David" panose="020E0502060401010101" pitchFamily="34" charset="-79"/>
                <a:cs typeface="David" panose="020E0502060401010101" pitchFamily="34" charset="-79"/>
              </a:rPr>
              <a:t>, שיהפוך </a:t>
            </a:r>
            <a:r>
              <a:rPr lang="he-IL" sz="2400" b="1" dirty="0" smtClean="0">
                <a:solidFill>
                  <a:srgbClr val="002060"/>
                </a:solidFill>
                <a:latin typeface="Guttman Yad-Brush" panose="02010401010101010101" pitchFamily="2" charset="-79"/>
                <a:cs typeface="Guttman Yad-Brush" panose="02010401010101010101" pitchFamily="2" charset="-79"/>
              </a:rPr>
              <a:t>במהלך </a:t>
            </a:r>
            <a:r>
              <a:rPr lang="he-IL" sz="2400" b="1" dirty="0">
                <a:solidFill>
                  <a:srgbClr val="002060"/>
                </a:solidFill>
                <a:latin typeface="Guttman Yad-Brush" panose="02010401010101010101" pitchFamily="2" charset="-79"/>
                <a:cs typeface="Guttman Yad-Brush" panose="02010401010101010101" pitchFamily="2" charset="-79"/>
              </a:rPr>
              <a:t>הזמן לאסטרטגיה</a:t>
            </a:r>
            <a:r>
              <a:rPr lang="he-IL" sz="2400" b="1" dirty="0" smtClean="0">
                <a:solidFill>
                  <a:srgbClr val="002060"/>
                </a:solidFill>
                <a:latin typeface="Guttman Yad-Brush" panose="02010401010101010101" pitchFamily="2" charset="-79"/>
                <a:cs typeface="Guttman Yad-Brush" panose="02010401010101010101" pitchFamily="2" charset="-79"/>
              </a:rPr>
              <a:t>. </a:t>
            </a:r>
          </a:p>
          <a:p>
            <a:pPr marL="0" indent="0">
              <a:lnSpc>
                <a:spcPct val="160000"/>
              </a:lnSpc>
              <a:buNone/>
            </a:pPr>
            <a:r>
              <a:rPr lang="he-IL" sz="2400" dirty="0" smtClean="0">
                <a:solidFill>
                  <a:srgbClr val="002060"/>
                </a:solidFill>
                <a:latin typeface="David" panose="020E0502060401010101" pitchFamily="34" charset="-79"/>
                <a:cs typeface="David" panose="020E0502060401010101" pitchFamily="34" charset="-79"/>
              </a:rPr>
              <a:t>הכלי </a:t>
            </a:r>
            <a:r>
              <a:rPr lang="he-IL" sz="2400" dirty="0">
                <a:solidFill>
                  <a:srgbClr val="002060"/>
                </a:solidFill>
                <a:latin typeface="David" panose="020E0502060401010101" pitchFamily="34" charset="-79"/>
                <a:cs typeface="David" panose="020E0502060401010101" pitchFamily="34" charset="-79"/>
              </a:rPr>
              <a:t>הבעה בשלבים מכיל את כל מה שלמד התלמיד במהלך השנים</a:t>
            </a:r>
            <a:r>
              <a:rPr lang="he-IL" sz="2400" dirty="0" smtClean="0">
                <a:solidFill>
                  <a:srgbClr val="002060"/>
                </a:solidFill>
                <a:latin typeface="David" panose="020E0502060401010101" pitchFamily="34" charset="-79"/>
                <a:cs typeface="David" panose="020E0502060401010101" pitchFamily="34" charset="-79"/>
              </a:rPr>
              <a:t>. </a:t>
            </a:r>
            <a:r>
              <a:rPr lang="he-IL" sz="2400" b="1" dirty="0" smtClean="0">
                <a:solidFill>
                  <a:srgbClr val="002060"/>
                </a:solidFill>
                <a:latin typeface="David" panose="020E0502060401010101" pitchFamily="34" charset="-79"/>
                <a:cs typeface="David" panose="020E0502060401010101" pitchFamily="34" charset="-79"/>
              </a:rPr>
              <a:t>הכלי </a:t>
            </a:r>
            <a:r>
              <a:rPr lang="he-IL" sz="2400" b="1" dirty="0">
                <a:solidFill>
                  <a:srgbClr val="002060"/>
                </a:solidFill>
                <a:latin typeface="David" panose="020E0502060401010101" pitchFamily="34" charset="-79"/>
                <a:cs typeface="David" panose="020E0502060401010101" pitchFamily="34" charset="-79"/>
              </a:rPr>
              <a:t>הבעה בשלבים </a:t>
            </a:r>
            <a:r>
              <a:rPr lang="he-IL" sz="2400" b="1" dirty="0" smtClean="0">
                <a:solidFill>
                  <a:srgbClr val="002060"/>
                </a:solidFill>
                <a:latin typeface="David" panose="020E0502060401010101" pitchFamily="34" charset="-79"/>
                <a:cs typeface="David" panose="020E0502060401010101" pitchFamily="34" charset="-79"/>
              </a:rPr>
              <a:t>מנוסח  כהוראות </a:t>
            </a:r>
            <a:r>
              <a:rPr lang="he-IL" sz="2400" b="1" dirty="0">
                <a:solidFill>
                  <a:srgbClr val="002060"/>
                </a:solidFill>
                <a:latin typeface="David" panose="020E0502060401010101" pitchFamily="34" charset="-79"/>
                <a:cs typeface="David" panose="020E0502060401010101" pitchFamily="34" charset="-79"/>
              </a:rPr>
              <a:t>הפעלה.</a:t>
            </a:r>
            <a:r>
              <a:rPr lang="he-IL" sz="2400" dirty="0">
                <a:solidFill>
                  <a:srgbClr val="002060"/>
                </a:solidFill>
                <a:latin typeface="David" panose="020E0502060401010101" pitchFamily="34" charset="-79"/>
                <a:cs typeface="David" panose="020E0502060401010101" pitchFamily="34" charset="-79"/>
              </a:rPr>
              <a:t> </a:t>
            </a:r>
            <a:endParaRPr lang="he-IL" sz="2400" dirty="0" smtClean="0">
              <a:solidFill>
                <a:srgbClr val="002060"/>
              </a:solidFill>
              <a:latin typeface="David" panose="020E0502060401010101" pitchFamily="34" charset="-79"/>
              <a:cs typeface="David" panose="020E0502060401010101" pitchFamily="34" charset="-79"/>
            </a:endParaRPr>
          </a:p>
          <a:p>
            <a:pPr marL="0" indent="0">
              <a:lnSpc>
                <a:spcPct val="160000"/>
              </a:lnSpc>
              <a:buNone/>
            </a:pPr>
            <a:r>
              <a:rPr lang="he-IL" sz="2400" b="1" dirty="0">
                <a:solidFill>
                  <a:srgbClr val="002060"/>
                </a:solidFill>
                <a:latin typeface="David" panose="020E0502060401010101" pitchFamily="34" charset="-79"/>
                <a:cs typeface="David" panose="020E0502060401010101" pitchFamily="34" charset="-79"/>
              </a:rPr>
              <a:t>התלמידים ילמדו להשתמש בכלי "הבעה בשלבים"  </a:t>
            </a:r>
            <a:r>
              <a:rPr lang="he-IL" sz="2400" b="1" u="sng" dirty="0">
                <a:solidFill>
                  <a:srgbClr val="002060"/>
                </a:solidFill>
                <a:latin typeface="David" panose="020E0502060401010101" pitchFamily="34" charset="-79"/>
                <a:cs typeface="David" panose="020E0502060401010101" pitchFamily="34" charset="-79"/>
              </a:rPr>
              <a:t>לכתיבה ולהבנת הנקרא</a:t>
            </a:r>
            <a:r>
              <a:rPr lang="he-IL" sz="2400" b="1" dirty="0">
                <a:solidFill>
                  <a:srgbClr val="002060"/>
                </a:solidFill>
                <a:latin typeface="David" panose="020E0502060401010101" pitchFamily="34" charset="-79"/>
                <a:cs typeface="David" panose="020E0502060401010101" pitchFamily="34" charset="-79"/>
              </a:rPr>
              <a:t>. </a:t>
            </a:r>
          </a:p>
          <a:p>
            <a:pPr>
              <a:lnSpc>
                <a:spcPct val="160000"/>
              </a:lnSpc>
            </a:pPr>
            <a:r>
              <a:rPr lang="he-IL" sz="2400" b="1" cap="all" dirty="0" smtClean="0">
                <a:solidFill>
                  <a:srgbClr val="002060"/>
                </a:solidFill>
                <a:latin typeface="David" panose="020E0502060401010101" pitchFamily="34" charset="-79"/>
                <a:cs typeface="David" panose="020E0502060401010101" pitchFamily="34" charset="-79"/>
              </a:rPr>
              <a:t>מה </a:t>
            </a:r>
            <a:r>
              <a:rPr lang="he-IL" sz="2400" b="1" cap="all" dirty="0">
                <a:solidFill>
                  <a:srgbClr val="002060"/>
                </a:solidFill>
                <a:latin typeface="David" panose="020E0502060401010101" pitchFamily="34" charset="-79"/>
                <a:cs typeface="David" panose="020E0502060401010101" pitchFamily="34" charset="-79"/>
              </a:rPr>
              <a:t>שמיוחד בכלי הוא הקשר בין הכתיבה לקריאה: </a:t>
            </a:r>
            <a:r>
              <a:rPr lang="he-IL" sz="2400" b="1" u="sng" cap="all" dirty="0">
                <a:solidFill>
                  <a:srgbClr val="002060"/>
                </a:solidFill>
                <a:latin typeface="David" panose="020E0502060401010101" pitchFamily="34" charset="-79"/>
                <a:cs typeface="David" panose="020E0502060401010101" pitchFamily="34" charset="-79"/>
              </a:rPr>
              <a:t>הכלי שישתמשו בו לכתיבה ישמש אותם </a:t>
            </a:r>
            <a:r>
              <a:rPr lang="he-IL" sz="2400" b="1" u="sng" cap="all" dirty="0" smtClean="0">
                <a:solidFill>
                  <a:srgbClr val="002060"/>
                </a:solidFill>
                <a:latin typeface="David" panose="020E0502060401010101" pitchFamily="34" charset="-79"/>
                <a:cs typeface="David" panose="020E0502060401010101" pitchFamily="34" charset="-79"/>
              </a:rPr>
              <a:t>גם בקריאה</a:t>
            </a:r>
            <a:r>
              <a:rPr lang="he-IL" sz="2400" b="1" u="sng" cap="all" dirty="0">
                <a:solidFill>
                  <a:srgbClr val="002060"/>
                </a:solidFill>
                <a:latin typeface="David" panose="020E0502060401010101" pitchFamily="34" charset="-79"/>
                <a:cs typeface="David" panose="020E0502060401010101" pitchFamily="34" charset="-79"/>
              </a:rPr>
              <a:t>.</a:t>
            </a:r>
          </a:p>
          <a:p>
            <a:pPr marL="457200" indent="-457200"/>
            <a:endParaRPr lang="he-IL" b="1" dirty="0">
              <a:solidFill>
                <a:srgbClr val="002060"/>
              </a:solidFill>
              <a:latin typeface="David" panose="020E0502060401010101" pitchFamily="34" charset="-79"/>
              <a:cs typeface="David" panose="020E0502060401010101" pitchFamily="34" charset="-79"/>
            </a:endParaRPr>
          </a:p>
          <a:p>
            <a:endParaRPr lang="he-IL" dirty="0">
              <a:solidFill>
                <a:srgbClr val="002060"/>
              </a:solidFill>
              <a:latin typeface="David" panose="020E0502060401010101" pitchFamily="34" charset="-79"/>
              <a:cs typeface="David" panose="020E0502060401010101" pitchFamily="34" charset="-79"/>
            </a:endParaRPr>
          </a:p>
          <a:p>
            <a:endParaRPr lang="he-IL" b="1" dirty="0">
              <a:solidFill>
                <a:srgbClr val="002060"/>
              </a:solidFill>
              <a:latin typeface="Guttman Yad-Brush" panose="02010401010101010101" pitchFamily="2" charset="-79"/>
              <a:cs typeface="Guttman Yad-Brush" panose="02010401010101010101" pitchFamily="2" charset="-79"/>
            </a:endParaRPr>
          </a:p>
          <a:p>
            <a:endParaRPr lang="he-IL" dirty="0"/>
          </a:p>
        </p:txBody>
      </p:sp>
    </p:spTree>
    <p:extLst>
      <p:ext uri="{BB962C8B-B14F-4D97-AF65-F5344CB8AC3E}">
        <p14:creationId xmlns:p14="http://schemas.microsoft.com/office/powerpoint/2010/main" val="74782861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sz="quarter" idx="13"/>
          </p:nvPr>
        </p:nvSpPr>
        <p:spPr>
          <a:xfrm>
            <a:off x="185530" y="225288"/>
            <a:ext cx="11582400" cy="6632712"/>
          </a:xfrm>
        </p:spPr>
        <p:txBody>
          <a:bodyPr>
            <a:noAutofit/>
          </a:bodyPr>
          <a:lstStyle/>
          <a:p>
            <a:r>
              <a:rPr lang="he-IL" sz="1600" b="1" dirty="0">
                <a:solidFill>
                  <a:srgbClr val="002060"/>
                </a:solidFill>
                <a:latin typeface="Guttman Yad-Brush" panose="02010401010101010101" pitchFamily="2" charset="-79"/>
                <a:cs typeface="Guttman Yad-Brush" panose="02010401010101010101" pitchFamily="2" charset="-79"/>
              </a:rPr>
              <a:t>כתוב פתיח המוביל אל </a:t>
            </a:r>
            <a:r>
              <a:rPr lang="he-IL" sz="1600" b="1" dirty="0" err="1">
                <a:solidFill>
                  <a:srgbClr val="002060"/>
                </a:solidFill>
                <a:latin typeface="Guttman Yad-Brush" panose="02010401010101010101" pitchFamily="2" charset="-79"/>
                <a:cs typeface="Guttman Yad-Brush" panose="02010401010101010101" pitchFamily="2" charset="-79"/>
              </a:rPr>
              <a:t>הר"מ</a:t>
            </a:r>
            <a:r>
              <a:rPr lang="he-IL" sz="1600" b="1" dirty="0" smtClean="0">
                <a:solidFill>
                  <a:srgbClr val="002060"/>
                </a:solidFill>
                <a:latin typeface="Guttman Yad-Brush" panose="02010401010101010101" pitchFamily="2" charset="-79"/>
                <a:cs typeface="Guttman Yad-Brush" panose="02010401010101010101" pitchFamily="2" charset="-79"/>
              </a:rPr>
              <a:t>:</a:t>
            </a:r>
          </a:p>
          <a:p>
            <a:r>
              <a:rPr lang="he-IL" sz="1600" b="1" dirty="0" smtClean="0">
                <a:latin typeface="David" panose="020E0502060401010101" pitchFamily="34" charset="-79"/>
                <a:cs typeface="David" panose="020E0502060401010101" pitchFamily="34" charset="-79"/>
              </a:rPr>
              <a:t>בשבוע שעבר נסעתי ברכבת בפעם הראשונה לסבתא שלי שגרה בתל אביב.</a:t>
            </a:r>
          </a:p>
          <a:p>
            <a:r>
              <a:rPr lang="he-IL" sz="1600" b="1" dirty="0" smtClean="0">
                <a:solidFill>
                  <a:srgbClr val="002060"/>
                </a:solidFill>
                <a:latin typeface="Guttman Yad-Brush" panose="02010401010101010101" pitchFamily="2" charset="-79"/>
                <a:cs typeface="Guttman Yad-Brush" panose="02010401010101010101" pitchFamily="2" charset="-79"/>
              </a:rPr>
              <a:t>כתוב </a:t>
            </a:r>
            <a:r>
              <a:rPr lang="he-IL" sz="1600" b="1" dirty="0">
                <a:solidFill>
                  <a:srgbClr val="002060"/>
                </a:solidFill>
                <a:latin typeface="Guttman Yad-Brush" panose="02010401010101010101" pitchFamily="2" charset="-79"/>
                <a:cs typeface="Guttman Yad-Brush" panose="02010401010101010101" pitchFamily="2" charset="-79"/>
              </a:rPr>
              <a:t>את </a:t>
            </a:r>
            <a:r>
              <a:rPr lang="he-IL" sz="1600" b="1" dirty="0" err="1">
                <a:solidFill>
                  <a:srgbClr val="FF0000"/>
                </a:solidFill>
                <a:latin typeface="Guttman Yad-Brush" panose="02010401010101010101" pitchFamily="2" charset="-79"/>
                <a:cs typeface="Guttman Yad-Brush" panose="02010401010101010101" pitchFamily="2" charset="-79"/>
              </a:rPr>
              <a:t>הר"מ</a:t>
            </a:r>
            <a:r>
              <a:rPr lang="he-IL" sz="1600" b="1" dirty="0">
                <a:solidFill>
                  <a:srgbClr val="002060"/>
                </a:solidFill>
                <a:latin typeface="Guttman Yad-Brush" panose="02010401010101010101" pitchFamily="2" charset="-79"/>
                <a:cs typeface="Guttman Yad-Brush" panose="02010401010101010101" pitchFamily="2" charset="-79"/>
              </a:rPr>
              <a:t> בהכללה ועצור בנקודה:</a:t>
            </a:r>
          </a:p>
          <a:p>
            <a:pPr marL="0" indent="0">
              <a:buNone/>
            </a:pPr>
            <a:r>
              <a:rPr lang="he-IL" sz="1600" b="1" dirty="0" smtClean="0">
                <a:solidFill>
                  <a:srgbClr val="FF0000"/>
                </a:solidFill>
                <a:latin typeface="David" panose="020E0502060401010101" pitchFamily="34" charset="-79"/>
                <a:cs typeface="David" panose="020E0502060401010101" pitchFamily="34" charset="-79"/>
              </a:rPr>
              <a:t>ואז </a:t>
            </a:r>
            <a:r>
              <a:rPr lang="he-IL" sz="1600" b="1" dirty="0">
                <a:solidFill>
                  <a:srgbClr val="FF0000"/>
                </a:solidFill>
                <a:latin typeface="David" panose="020E0502060401010101" pitchFamily="34" charset="-79"/>
                <a:cs typeface="David" panose="020E0502060401010101" pitchFamily="34" charset="-79"/>
              </a:rPr>
              <a:t>קרה לי מקרה לא נחמד בכלל, אבל הטלפון "הציל" אותי</a:t>
            </a:r>
            <a:r>
              <a:rPr lang="he-IL" sz="1600" b="1" dirty="0" smtClean="0">
                <a:solidFill>
                  <a:srgbClr val="FF0000"/>
                </a:solidFill>
                <a:latin typeface="David" panose="020E0502060401010101" pitchFamily="34" charset="-79"/>
                <a:cs typeface="David" panose="020E0502060401010101" pitchFamily="34" charset="-79"/>
              </a:rPr>
              <a:t>.</a:t>
            </a:r>
          </a:p>
          <a:p>
            <a:pPr marL="0" indent="0">
              <a:buNone/>
            </a:pPr>
            <a:endParaRPr lang="he-IL" sz="1600" b="1" dirty="0" smtClean="0">
              <a:solidFill>
                <a:srgbClr val="FF0000"/>
              </a:solidFill>
              <a:latin typeface="David" panose="020E0502060401010101" pitchFamily="34" charset="-79"/>
              <a:cs typeface="David" panose="020E0502060401010101" pitchFamily="34" charset="-79"/>
            </a:endParaRPr>
          </a:p>
          <a:p>
            <a:pPr marL="0" indent="0">
              <a:buNone/>
            </a:pPr>
            <a:r>
              <a:rPr lang="he-IL" sz="1600" b="1" dirty="0" smtClean="0">
                <a:solidFill>
                  <a:srgbClr val="002060"/>
                </a:solidFill>
                <a:latin typeface="Guttman Yad-Brush" panose="02010401010101010101" pitchFamily="2" charset="-79"/>
                <a:cs typeface="Guttman Yad-Brush" panose="02010401010101010101" pitchFamily="2" charset="-79"/>
              </a:rPr>
              <a:t>הפוך </a:t>
            </a:r>
            <a:r>
              <a:rPr lang="he-IL" sz="1600" b="1" dirty="0">
                <a:solidFill>
                  <a:srgbClr val="002060"/>
                </a:solidFill>
                <a:latin typeface="Guttman Yad-Brush" panose="02010401010101010101" pitchFamily="2" charset="-79"/>
                <a:cs typeface="Guttman Yad-Brush" panose="02010401010101010101" pitchFamily="2" charset="-79"/>
              </a:rPr>
              <a:t>את </a:t>
            </a:r>
            <a:r>
              <a:rPr lang="he-IL" sz="1600" b="1" dirty="0" err="1">
                <a:solidFill>
                  <a:srgbClr val="FF0000"/>
                </a:solidFill>
                <a:latin typeface="Guttman Yad-Brush" panose="02010401010101010101" pitchFamily="2" charset="-79"/>
                <a:cs typeface="Guttman Yad-Brush" panose="02010401010101010101" pitchFamily="2" charset="-79"/>
              </a:rPr>
              <a:t>הר"מ</a:t>
            </a:r>
            <a:r>
              <a:rPr lang="he-IL" sz="1600" b="1" dirty="0">
                <a:solidFill>
                  <a:srgbClr val="002060"/>
                </a:solidFill>
                <a:latin typeface="Guttman Yad-Brush" panose="02010401010101010101" pitchFamily="2" charset="-79"/>
                <a:cs typeface="Guttman Yad-Brush" panose="02010401010101010101" pitchFamily="2" charset="-79"/>
              </a:rPr>
              <a:t> לשאלה </a:t>
            </a:r>
            <a:r>
              <a:rPr lang="he-IL" sz="1600" b="1" u="sng" dirty="0">
                <a:solidFill>
                  <a:srgbClr val="002060"/>
                </a:solidFill>
                <a:latin typeface="Guttman Yad-Brush" panose="02010401010101010101" pitchFamily="2" charset="-79"/>
                <a:cs typeface="Guttman Yad-Brush" panose="02010401010101010101" pitchFamily="2" charset="-79"/>
              </a:rPr>
              <a:t>בלב</a:t>
            </a:r>
            <a:r>
              <a:rPr lang="he-IL" sz="1600" b="1" dirty="0">
                <a:solidFill>
                  <a:srgbClr val="002060"/>
                </a:solidFill>
                <a:latin typeface="Guttman Yad-Brush" panose="02010401010101010101" pitchFamily="2" charset="-79"/>
                <a:cs typeface="Guttman Yad-Brush" panose="02010401010101010101" pitchFamily="2" charset="-79"/>
              </a:rPr>
              <a:t>: איזה מקרה קרה לי ואיך הטלפון הציל אותי</a:t>
            </a:r>
            <a:r>
              <a:rPr lang="he-IL" sz="1600" b="1" dirty="0" smtClean="0">
                <a:solidFill>
                  <a:srgbClr val="002060"/>
                </a:solidFill>
                <a:latin typeface="Guttman Yad-Brush" panose="02010401010101010101" pitchFamily="2" charset="-79"/>
                <a:cs typeface="Guttman Yad-Brush" panose="02010401010101010101" pitchFamily="2" charset="-79"/>
              </a:rPr>
              <a:t>?</a:t>
            </a:r>
          </a:p>
          <a:p>
            <a:pPr marL="0" indent="0">
              <a:buNone/>
            </a:pPr>
            <a:r>
              <a:rPr lang="he-IL" sz="1600" b="1" dirty="0" smtClean="0">
                <a:solidFill>
                  <a:srgbClr val="002060"/>
                </a:solidFill>
                <a:latin typeface="Guttman Yad-Brush" panose="02010401010101010101" pitchFamily="2" charset="-79"/>
                <a:cs typeface="Guttman Yad-Brush" panose="02010401010101010101" pitchFamily="2" charset="-79"/>
              </a:rPr>
              <a:t>כתוב </a:t>
            </a:r>
            <a:r>
              <a:rPr lang="he-IL" sz="1600" b="1" dirty="0" smtClean="0">
                <a:solidFill>
                  <a:srgbClr val="002060"/>
                </a:solidFill>
                <a:latin typeface="Guttman Yad-Brush" panose="02010401010101010101" pitchFamily="2" charset="-79"/>
                <a:cs typeface="Guttman Yad-Brush" panose="02010401010101010101" pitchFamily="2" charset="-79"/>
              </a:rPr>
              <a:t>תומכים = תשובה לשאלה:</a:t>
            </a:r>
            <a:endParaRPr lang="he-IL" sz="1600" b="1" dirty="0">
              <a:solidFill>
                <a:srgbClr val="002060"/>
              </a:solidFill>
              <a:latin typeface="Guttman Yad-Brush" panose="02010401010101010101" pitchFamily="2" charset="-79"/>
              <a:cs typeface="Guttman Yad-Brush" panose="02010401010101010101" pitchFamily="2" charset="-79"/>
            </a:endParaRPr>
          </a:p>
          <a:p>
            <a:pPr marL="0" indent="0">
              <a:lnSpc>
                <a:spcPct val="160000"/>
              </a:lnSpc>
              <a:buNone/>
            </a:pPr>
            <a:r>
              <a:rPr lang="he-IL" sz="1600" b="1" dirty="0">
                <a:latin typeface="David" panose="020E0502060401010101" pitchFamily="34" charset="-79"/>
                <a:cs typeface="David" panose="020E0502060401010101" pitchFamily="34" charset="-79"/>
              </a:rPr>
              <a:t>ירדתי בתחנה שסבתא אמורה </a:t>
            </a:r>
            <a:r>
              <a:rPr lang="he-IL" sz="1600" b="1" dirty="0" err="1">
                <a:latin typeface="David" panose="020E0502060401010101" pitchFamily="34" charset="-79"/>
                <a:cs typeface="David" panose="020E0502060401010101" pitchFamily="34" charset="-79"/>
              </a:rPr>
              <a:t>היתה</a:t>
            </a:r>
            <a:r>
              <a:rPr lang="he-IL" sz="1600" b="1" dirty="0">
                <a:latin typeface="David" panose="020E0502060401010101" pitchFamily="34" charset="-79"/>
                <a:cs typeface="David" panose="020E0502060401010101" pitchFamily="34" charset="-79"/>
              </a:rPr>
              <a:t> לפגוש אותי שם. חיכיתי לסבתא בתחנה ולא ראיתי אותה. ממש פחדתי, לא ידעתי מה לעשות. חשבתי לגשת למישהו ולבקש עזרה, אבל התביישתי,  ואז הטלפון </a:t>
            </a:r>
            <a:r>
              <a:rPr lang="he-IL" sz="1600" b="1" dirty="0" err="1">
                <a:latin typeface="David" panose="020E0502060401010101" pitchFamily="34" charset="-79"/>
                <a:cs typeface="David" panose="020E0502060401010101" pitchFamily="34" charset="-79"/>
              </a:rPr>
              <a:t>צילצל</a:t>
            </a:r>
            <a:r>
              <a:rPr lang="he-IL" sz="1600" b="1" dirty="0">
                <a:latin typeface="David" panose="020E0502060401010101" pitchFamily="34" charset="-79"/>
                <a:cs typeface="David" panose="020E0502060401010101" pitchFamily="34" charset="-79"/>
              </a:rPr>
              <a:t>, ועל הקו </a:t>
            </a:r>
            <a:r>
              <a:rPr lang="he-IL" sz="1600" b="1" dirty="0" err="1">
                <a:latin typeface="David" panose="020E0502060401010101" pitchFamily="34" charset="-79"/>
                <a:cs typeface="David" panose="020E0502060401010101" pitchFamily="34" charset="-79"/>
              </a:rPr>
              <a:t>היתה</a:t>
            </a:r>
            <a:r>
              <a:rPr lang="he-IL" sz="1600" b="1" dirty="0">
                <a:latin typeface="David" panose="020E0502060401010101" pitchFamily="34" charset="-79"/>
                <a:cs typeface="David" panose="020E0502060401010101" pitchFamily="34" charset="-79"/>
              </a:rPr>
              <a:t> סבתא. בקול נעים ומרגיע אמרה לי שכנראה ירדתי בתחנה לא נכונה. היא אמרה לי לצאת מהתחנה והיא כבר בדרך לאסוף אותי משם. כל הזמן הזה היא </a:t>
            </a:r>
            <a:r>
              <a:rPr lang="he-IL" sz="1600" b="1" dirty="0" err="1">
                <a:latin typeface="David" panose="020E0502060401010101" pitchFamily="34" charset="-79"/>
                <a:cs typeface="David" panose="020E0502060401010101" pitchFamily="34" charset="-79"/>
              </a:rPr>
              <a:t>היתה</a:t>
            </a:r>
            <a:r>
              <a:rPr lang="he-IL" sz="1600" b="1" dirty="0">
                <a:latin typeface="David" panose="020E0502060401010101" pitchFamily="34" charset="-79"/>
                <a:cs typeface="David" panose="020E0502060401010101" pitchFamily="34" charset="-79"/>
              </a:rPr>
              <a:t> איתי על הקו ודיברה איתי כדי שלא אלחץ. חיכיתי רבע שעה במקום שהיא אמרה לי לחכות והיא הגיעה לאסוף אותי. נשמתי לרווחה. </a:t>
            </a:r>
            <a:endParaRPr lang="he-IL" sz="1600" b="1" dirty="0" smtClean="0">
              <a:latin typeface="David" panose="020E0502060401010101" pitchFamily="34" charset="-79"/>
              <a:cs typeface="David" panose="020E0502060401010101" pitchFamily="34" charset="-79"/>
            </a:endParaRPr>
          </a:p>
          <a:p>
            <a:r>
              <a:rPr lang="he-IL" sz="1600" b="1" dirty="0" smtClean="0">
                <a:solidFill>
                  <a:srgbClr val="002060"/>
                </a:solidFill>
                <a:latin typeface="Guttman Yad-Brush" panose="02010401010101010101" pitchFamily="2" charset="-79"/>
                <a:cs typeface="Guttman Yad-Brush" panose="02010401010101010101" pitchFamily="2" charset="-79"/>
              </a:rPr>
              <a:t>הוסף </a:t>
            </a:r>
            <a:r>
              <a:rPr lang="he-IL" sz="1600" b="1" dirty="0">
                <a:solidFill>
                  <a:srgbClr val="002060"/>
                </a:solidFill>
                <a:latin typeface="Guttman Yad-Brush" panose="02010401010101010101" pitchFamily="2" charset="-79"/>
                <a:cs typeface="Guttman Yad-Brush" panose="02010401010101010101" pitchFamily="2" charset="-79"/>
              </a:rPr>
              <a:t>משפט סיום -  </a:t>
            </a:r>
            <a:r>
              <a:rPr lang="he-IL" sz="1600" b="1" dirty="0" err="1">
                <a:solidFill>
                  <a:srgbClr val="002060"/>
                </a:solidFill>
                <a:latin typeface="Guttman Yad-Brush" panose="02010401010101010101" pitchFamily="2" charset="-79"/>
                <a:cs typeface="Guttman Yad-Brush" panose="02010401010101010101" pitchFamily="2" charset="-79"/>
              </a:rPr>
              <a:t>סת"מ</a:t>
            </a:r>
            <a:r>
              <a:rPr lang="he-IL" sz="1600" b="1" dirty="0">
                <a:solidFill>
                  <a:srgbClr val="002060"/>
                </a:solidFill>
                <a:latin typeface="Guttman Yad-Brush" panose="02010401010101010101" pitchFamily="2" charset="-79"/>
                <a:cs typeface="Guttman Yad-Brush" panose="02010401010101010101" pitchFamily="2" charset="-79"/>
              </a:rPr>
              <a:t> =  </a:t>
            </a:r>
            <a:r>
              <a:rPr lang="he-IL" sz="1600" b="1" u="sng" dirty="0">
                <a:solidFill>
                  <a:srgbClr val="002060"/>
                </a:solidFill>
                <a:latin typeface="Guttman Yad-Brush" panose="02010401010101010101" pitchFamily="2" charset="-79"/>
                <a:cs typeface="Guttman Yad-Brush" panose="02010401010101010101" pitchFamily="2" charset="-79"/>
              </a:rPr>
              <a:t>ס</a:t>
            </a:r>
            <a:r>
              <a:rPr lang="he-IL" sz="1600" b="1" dirty="0">
                <a:solidFill>
                  <a:srgbClr val="002060"/>
                </a:solidFill>
                <a:latin typeface="Guttman Yad-Brush" panose="02010401010101010101" pitchFamily="2" charset="-79"/>
                <a:cs typeface="Guttman Yad-Brush" panose="02010401010101010101" pitchFamily="2" charset="-79"/>
              </a:rPr>
              <a:t>יכום, </a:t>
            </a:r>
            <a:r>
              <a:rPr lang="he-IL" sz="1600" b="1" u="sng" dirty="0">
                <a:solidFill>
                  <a:srgbClr val="002060"/>
                </a:solidFill>
                <a:latin typeface="Guttman Yad-Brush" panose="02010401010101010101" pitchFamily="2" charset="-79"/>
                <a:cs typeface="Guttman Yad-Brush" panose="02010401010101010101" pitchFamily="2" charset="-79"/>
              </a:rPr>
              <a:t>ת</a:t>
            </a:r>
            <a:r>
              <a:rPr lang="he-IL" sz="1600" b="1" dirty="0">
                <a:solidFill>
                  <a:srgbClr val="002060"/>
                </a:solidFill>
                <a:latin typeface="Guttman Yad-Brush" panose="02010401010101010101" pitchFamily="2" charset="-79"/>
                <a:cs typeface="Guttman Yad-Brush" panose="02010401010101010101" pitchFamily="2" charset="-79"/>
              </a:rPr>
              <a:t>וצאה, </a:t>
            </a:r>
            <a:r>
              <a:rPr lang="he-IL" sz="1600" b="1" u="sng" dirty="0">
                <a:solidFill>
                  <a:srgbClr val="002060"/>
                </a:solidFill>
                <a:latin typeface="Guttman Yad-Brush" panose="02010401010101010101" pitchFamily="2" charset="-79"/>
                <a:cs typeface="Guttman Yad-Brush" panose="02010401010101010101" pitchFamily="2" charset="-79"/>
              </a:rPr>
              <a:t>מ</a:t>
            </a:r>
            <a:r>
              <a:rPr lang="he-IL" sz="1600" b="1" dirty="0">
                <a:solidFill>
                  <a:srgbClr val="002060"/>
                </a:solidFill>
                <a:latin typeface="Guttman Yad-Brush" panose="02010401010101010101" pitchFamily="2" charset="-79"/>
                <a:cs typeface="Guttman Yad-Brush" panose="02010401010101010101" pitchFamily="2" charset="-79"/>
              </a:rPr>
              <a:t>סקנה, ה</a:t>
            </a:r>
            <a:r>
              <a:rPr lang="he-IL" sz="1600" b="1" u="sng" dirty="0">
                <a:solidFill>
                  <a:srgbClr val="002060"/>
                </a:solidFill>
                <a:latin typeface="Guttman Yad-Brush" panose="02010401010101010101" pitchFamily="2" charset="-79"/>
                <a:cs typeface="Guttman Yad-Brush" panose="02010401010101010101" pitchFamily="2" charset="-79"/>
              </a:rPr>
              <a:t>מ</a:t>
            </a:r>
            <a:r>
              <a:rPr lang="he-IL" sz="1600" b="1" dirty="0">
                <a:solidFill>
                  <a:srgbClr val="002060"/>
                </a:solidFill>
                <a:latin typeface="Guttman Yad-Brush" panose="02010401010101010101" pitchFamily="2" charset="-79"/>
                <a:cs typeface="Guttman Yad-Brush" panose="02010401010101010101" pitchFamily="2" charset="-79"/>
              </a:rPr>
              <a:t>לצה</a:t>
            </a:r>
            <a:r>
              <a:rPr lang="he-IL" sz="1600" b="1" dirty="0" smtClean="0">
                <a:solidFill>
                  <a:srgbClr val="002060"/>
                </a:solidFill>
                <a:latin typeface="Guttman Yad-Brush" panose="02010401010101010101" pitchFamily="2" charset="-79"/>
                <a:cs typeface="Guttman Yad-Brush" panose="02010401010101010101" pitchFamily="2" charset="-79"/>
              </a:rPr>
              <a:t>.</a:t>
            </a:r>
          </a:p>
          <a:p>
            <a:pPr>
              <a:lnSpc>
                <a:spcPct val="170000"/>
              </a:lnSpc>
            </a:pPr>
            <a:r>
              <a:rPr lang="he-IL" sz="1600" b="1" dirty="0">
                <a:latin typeface="David" panose="020E0502060401010101" pitchFamily="34" charset="-79"/>
                <a:cs typeface="David" panose="020E0502060401010101" pitchFamily="34" charset="-79"/>
              </a:rPr>
              <a:t>אין ספק שהטלפון הוא כמו גלגל הצלה. הרגשתי שהטלפון הציל אותי והגעתי </a:t>
            </a:r>
            <a:r>
              <a:rPr lang="he-IL" sz="1600" b="1" dirty="0" smtClean="0">
                <a:latin typeface="David" panose="020E0502060401010101" pitchFamily="34" charset="-79"/>
                <a:cs typeface="David" panose="020E0502060401010101" pitchFamily="34" charset="-79"/>
              </a:rPr>
              <a:t>בסוף לסבתא </a:t>
            </a:r>
            <a:r>
              <a:rPr lang="he-IL" sz="1600" b="1" dirty="0">
                <a:latin typeface="David" panose="020E0502060401010101" pitchFamily="34" charset="-79"/>
                <a:cs typeface="David" panose="020E0502060401010101" pitchFamily="34" charset="-79"/>
              </a:rPr>
              <a:t>כמו שתכננו</a:t>
            </a:r>
            <a:r>
              <a:rPr lang="he-IL" sz="1600" b="1" dirty="0" smtClean="0">
                <a:latin typeface="David" panose="020E0502060401010101" pitchFamily="34" charset="-79"/>
                <a:cs typeface="David" panose="020E0502060401010101" pitchFamily="34" charset="-79"/>
              </a:rPr>
              <a:t>. הוא </a:t>
            </a:r>
            <a:r>
              <a:rPr lang="he-IL" sz="1600" b="1" dirty="0" err="1" smtClean="0">
                <a:latin typeface="David" panose="020E0502060401010101" pitchFamily="34" charset="-79"/>
                <a:cs typeface="David" panose="020E0502060401010101" pitchFamily="34" charset="-79"/>
              </a:rPr>
              <a:t>איפשר</a:t>
            </a:r>
            <a:r>
              <a:rPr lang="he-IL" sz="1600" b="1" dirty="0" smtClean="0">
                <a:latin typeface="David" panose="020E0502060401010101" pitchFamily="34" charset="-79"/>
                <a:cs typeface="David" panose="020E0502060401010101" pitchFamily="34" charset="-79"/>
              </a:rPr>
              <a:t> </a:t>
            </a:r>
            <a:r>
              <a:rPr lang="he-IL" sz="1600" b="1" dirty="0" smtClean="0">
                <a:latin typeface="David" panose="020E0502060401010101" pitchFamily="34" charset="-79"/>
                <a:cs typeface="David" panose="020E0502060401010101" pitchFamily="34" charset="-79"/>
              </a:rPr>
              <a:t>לי הרגיש </a:t>
            </a:r>
            <a:r>
              <a:rPr lang="he-IL" sz="1600" b="1" dirty="0" smtClean="0">
                <a:latin typeface="David" panose="020E0502060401010101" pitchFamily="34" charset="-79"/>
                <a:cs typeface="David" panose="020E0502060401010101" pitchFamily="34" charset="-79"/>
              </a:rPr>
              <a:t>מחובר כל הזמן.  </a:t>
            </a:r>
            <a:r>
              <a:rPr lang="he-IL" sz="1600" b="1" dirty="0">
                <a:latin typeface="David" panose="020E0502060401010101" pitchFamily="34" charset="-79"/>
                <a:cs typeface="David" panose="020E0502060401010101" pitchFamily="34" charset="-79"/>
              </a:rPr>
              <a:t>מה היה קורה אם לא היה לי טלפון</a:t>
            </a:r>
            <a:r>
              <a:rPr lang="he-IL" sz="1600" b="1" dirty="0" smtClean="0">
                <a:latin typeface="David" panose="020E0502060401010101" pitchFamily="34" charset="-79"/>
                <a:cs typeface="David" panose="020E0502060401010101" pitchFamily="34" charset="-79"/>
              </a:rPr>
              <a:t>? איזה מזל שיש לי טלפון חכם. </a:t>
            </a:r>
            <a:endParaRPr lang="he-IL" sz="1600" b="1" dirty="0">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119768841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1751012" y="168813"/>
            <a:ext cx="8689976" cy="675250"/>
          </a:xfrm>
        </p:spPr>
        <p:txBody>
          <a:bodyPr>
            <a:normAutofit/>
          </a:bodyPr>
          <a:lstStyle/>
          <a:p>
            <a:r>
              <a:rPr lang="he-IL" sz="2800" b="1" dirty="0" smtClean="0">
                <a:solidFill>
                  <a:srgbClr val="002060"/>
                </a:solidFill>
                <a:latin typeface="David" panose="020E0502060401010101" pitchFamily="34" charset="-79"/>
                <a:cs typeface="David" panose="020E0502060401010101" pitchFamily="34" charset="-79"/>
              </a:rPr>
              <a:t>הבעה בשלבים = כלי להבנת הנקרא</a:t>
            </a:r>
            <a:endParaRPr lang="he-IL" sz="2800" b="1" dirty="0">
              <a:solidFill>
                <a:srgbClr val="002060"/>
              </a:solidFill>
              <a:latin typeface="David" panose="020E0502060401010101" pitchFamily="34" charset="-79"/>
              <a:cs typeface="David" panose="020E0502060401010101" pitchFamily="34" charset="-79"/>
            </a:endParaRPr>
          </a:p>
        </p:txBody>
      </p:sp>
      <p:sp>
        <p:nvSpPr>
          <p:cNvPr id="3" name="כותרת משנה 2"/>
          <p:cNvSpPr>
            <a:spLocks noGrp="1"/>
          </p:cNvSpPr>
          <p:nvPr>
            <p:ph type="subTitle" idx="1"/>
          </p:nvPr>
        </p:nvSpPr>
        <p:spPr>
          <a:xfrm>
            <a:off x="0" y="1188620"/>
            <a:ext cx="12059478" cy="4459457"/>
          </a:xfrm>
        </p:spPr>
        <p:txBody>
          <a:bodyPr>
            <a:noAutofit/>
          </a:bodyPr>
          <a:lstStyle/>
          <a:p>
            <a:pPr algn="r"/>
            <a:r>
              <a:rPr lang="he-IL" dirty="0" smtClean="0">
                <a:solidFill>
                  <a:srgbClr val="002060"/>
                </a:solidFill>
                <a:latin typeface="David" panose="020E0502060401010101" pitchFamily="34" charset="-79"/>
                <a:cs typeface="David" panose="020E0502060401010101" pitchFamily="34" charset="-79"/>
              </a:rPr>
              <a:t>1. התלמיד לומד להפעיל את הכלי "הבעה בשלבים" ונוכח לדעת כי גם בפסקה שהוא קורא יש </a:t>
            </a:r>
            <a:r>
              <a:rPr lang="he-IL" dirty="0" smtClean="0">
                <a:solidFill>
                  <a:srgbClr val="FF0000"/>
                </a:solidFill>
                <a:latin typeface="David" panose="020E0502060401010101" pitchFamily="34" charset="-79"/>
                <a:cs typeface="David" panose="020E0502060401010101" pitchFamily="34" charset="-79"/>
              </a:rPr>
              <a:t>רעיון מרכזי</a:t>
            </a:r>
            <a:r>
              <a:rPr lang="he-IL" dirty="0" smtClean="0">
                <a:solidFill>
                  <a:srgbClr val="002060"/>
                </a:solidFill>
                <a:latin typeface="David" panose="020E0502060401010101" pitchFamily="34" charset="-79"/>
                <a:cs typeface="David" panose="020E0502060401010101" pitchFamily="34" charset="-79"/>
              </a:rPr>
              <a:t>.</a:t>
            </a:r>
          </a:p>
          <a:p>
            <a:r>
              <a:rPr lang="he-IL" sz="1800" dirty="0" smtClean="0">
                <a:solidFill>
                  <a:srgbClr val="002060"/>
                </a:solidFill>
                <a:latin typeface="Guttman Yad-Brush" panose="02010401010101010101" pitchFamily="2" charset="-79"/>
                <a:cs typeface="Guttman Yad-Brush" panose="02010401010101010101" pitchFamily="2" charset="-79"/>
              </a:rPr>
              <a:t>כאשר הוא יהפוך אותו לשאלה, כל המשפטים בפסקה עונים על השאלה,</a:t>
            </a:r>
          </a:p>
          <a:p>
            <a:r>
              <a:rPr lang="he-IL" sz="1800" dirty="0" smtClean="0">
                <a:solidFill>
                  <a:srgbClr val="002060"/>
                </a:solidFill>
                <a:latin typeface="Guttman Yad-Brush" panose="02010401010101010101" pitchFamily="2" charset="-79"/>
                <a:cs typeface="Guttman Yad-Brush" panose="02010401010101010101" pitchFamily="2" charset="-79"/>
              </a:rPr>
              <a:t> והם מאורגנים </a:t>
            </a:r>
            <a:r>
              <a:rPr lang="he-IL" sz="1800" b="1" dirty="0" smtClean="0">
                <a:solidFill>
                  <a:srgbClr val="002060"/>
                </a:solidFill>
                <a:latin typeface="Guttman Yad-Brush" panose="02010401010101010101" pitchFamily="2" charset="-79"/>
                <a:cs typeface="Guttman Yad-Brush" panose="02010401010101010101" pitchFamily="2" charset="-79"/>
              </a:rPr>
              <a:t>ברצף הגיוני ובמבנה לכיד באמצעות מילות קישור מתאימות ומאזכרים</a:t>
            </a:r>
            <a:r>
              <a:rPr lang="he-IL" sz="1800" b="1" dirty="0" smtClean="0">
                <a:solidFill>
                  <a:srgbClr val="002060"/>
                </a:solidFill>
                <a:latin typeface="David" panose="020E0502060401010101" pitchFamily="34" charset="-79"/>
                <a:cs typeface="David" panose="020E0502060401010101" pitchFamily="34" charset="-79"/>
              </a:rPr>
              <a:t>.</a:t>
            </a:r>
          </a:p>
          <a:p>
            <a:endParaRPr lang="he-IL" b="1" dirty="0" smtClean="0">
              <a:solidFill>
                <a:srgbClr val="002060"/>
              </a:solidFill>
              <a:latin typeface="David" panose="020E0502060401010101" pitchFamily="34" charset="-79"/>
              <a:cs typeface="David" panose="020E0502060401010101" pitchFamily="34" charset="-79"/>
            </a:endParaRPr>
          </a:p>
          <a:p>
            <a:pPr algn="r"/>
            <a:r>
              <a:rPr lang="he-IL" dirty="0">
                <a:solidFill>
                  <a:srgbClr val="002060"/>
                </a:solidFill>
                <a:latin typeface="David" panose="020E0502060401010101" pitchFamily="34" charset="-79"/>
                <a:cs typeface="David" panose="020E0502060401010101" pitchFamily="34" charset="-79"/>
              </a:rPr>
              <a:t>2. התלמיד לומד לנהל </a:t>
            </a:r>
            <a:r>
              <a:rPr lang="he-IL" b="1" i="1" dirty="0">
                <a:solidFill>
                  <a:srgbClr val="002060"/>
                </a:solidFill>
                <a:latin typeface="David" panose="020E0502060401010101" pitchFamily="34" charset="-79"/>
                <a:cs typeface="David" panose="020E0502060401010101" pitchFamily="34" charset="-79"/>
              </a:rPr>
              <a:t>"דיאלוג" </a:t>
            </a:r>
            <a:r>
              <a:rPr lang="he-IL" dirty="0">
                <a:solidFill>
                  <a:srgbClr val="002060"/>
                </a:solidFill>
                <a:latin typeface="David" panose="020E0502060401010101" pitchFamily="34" charset="-79"/>
                <a:cs typeface="David" panose="020E0502060401010101" pitchFamily="34" charset="-79"/>
              </a:rPr>
              <a:t>עם הטקסט. </a:t>
            </a:r>
            <a:endParaRPr lang="he-IL" dirty="0" smtClean="0">
              <a:solidFill>
                <a:srgbClr val="002060"/>
              </a:solidFill>
              <a:latin typeface="David" panose="020E0502060401010101" pitchFamily="34" charset="-79"/>
              <a:cs typeface="David" panose="020E0502060401010101" pitchFamily="34" charset="-79"/>
            </a:endParaRPr>
          </a:p>
          <a:p>
            <a:pPr algn="r"/>
            <a:r>
              <a:rPr lang="he-IL" dirty="0" smtClean="0">
                <a:solidFill>
                  <a:srgbClr val="002060"/>
                </a:solidFill>
                <a:latin typeface="David" panose="020E0502060401010101" pitchFamily="34" charset="-79"/>
                <a:cs typeface="David" panose="020E0502060401010101" pitchFamily="34" charset="-79"/>
              </a:rPr>
              <a:t>תוך </a:t>
            </a:r>
            <a:r>
              <a:rPr lang="he-IL" dirty="0">
                <a:solidFill>
                  <a:srgbClr val="002060"/>
                </a:solidFill>
                <a:latin typeface="David" panose="020E0502060401010101" pitchFamily="34" charset="-79"/>
                <a:cs typeface="David" panose="020E0502060401010101" pitchFamily="34" charset="-79"/>
              </a:rPr>
              <a:t>כדי קריאה הוא עוצר בנקודה ושואל: מה זאת אומרת או איך הדבר בא לידי ביטוי? </a:t>
            </a:r>
            <a:endParaRPr lang="he-IL" dirty="0" smtClean="0">
              <a:solidFill>
                <a:srgbClr val="002060"/>
              </a:solidFill>
              <a:latin typeface="David" panose="020E0502060401010101" pitchFamily="34" charset="-79"/>
              <a:cs typeface="David" panose="020E0502060401010101" pitchFamily="34" charset="-79"/>
            </a:endParaRPr>
          </a:p>
          <a:p>
            <a:pPr algn="r"/>
            <a:r>
              <a:rPr lang="he-IL" dirty="0" smtClean="0">
                <a:solidFill>
                  <a:srgbClr val="002060"/>
                </a:solidFill>
                <a:latin typeface="David" panose="020E0502060401010101" pitchFamily="34" charset="-79"/>
                <a:cs typeface="David" panose="020E0502060401010101" pitchFamily="34" charset="-79"/>
              </a:rPr>
              <a:t>המשפט </a:t>
            </a:r>
            <a:r>
              <a:rPr lang="he-IL" dirty="0">
                <a:solidFill>
                  <a:srgbClr val="002060"/>
                </a:solidFill>
                <a:latin typeface="David" panose="020E0502060401010101" pitchFamily="34" charset="-79"/>
                <a:cs typeface="David" panose="020E0502060401010101" pitchFamily="34" charset="-79"/>
              </a:rPr>
              <a:t>הבא יענה על השאלה כי הוא מסביר את המשפט הקודם.</a:t>
            </a:r>
          </a:p>
          <a:p>
            <a:pPr algn="r"/>
            <a:endParaRPr lang="he-IL" dirty="0" smtClean="0">
              <a:solidFill>
                <a:srgbClr val="002060"/>
              </a:solidFill>
              <a:latin typeface="David" panose="020E0502060401010101" pitchFamily="34" charset="-79"/>
              <a:cs typeface="David" panose="020E0502060401010101" pitchFamily="34" charset="-79"/>
            </a:endParaRPr>
          </a:p>
          <a:p>
            <a:pPr algn="r"/>
            <a:endParaRPr lang="he-IL" dirty="0" smtClean="0">
              <a:solidFill>
                <a:srgbClr val="002060"/>
              </a:solidFill>
              <a:latin typeface="David" panose="020E0502060401010101" pitchFamily="34" charset="-79"/>
              <a:cs typeface="David" panose="020E0502060401010101" pitchFamily="34" charset="-79"/>
            </a:endParaRPr>
          </a:p>
          <a:p>
            <a:pPr algn="r"/>
            <a:endParaRPr lang="he-IL" dirty="0">
              <a:solidFill>
                <a:srgbClr val="002060"/>
              </a:solidFill>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29597723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sz="quarter" idx="13"/>
          </p:nvPr>
        </p:nvSpPr>
        <p:spPr>
          <a:xfrm>
            <a:off x="198783" y="763579"/>
            <a:ext cx="10933044" cy="5597464"/>
          </a:xfrm>
        </p:spPr>
        <p:txBody>
          <a:bodyPr>
            <a:noAutofit/>
          </a:bodyPr>
          <a:lstStyle/>
          <a:p>
            <a:pPr marL="0" indent="0">
              <a:lnSpc>
                <a:spcPct val="170000"/>
              </a:lnSpc>
              <a:buNone/>
            </a:pPr>
            <a:r>
              <a:rPr lang="he-IL" sz="2200" dirty="0" smtClean="0">
                <a:solidFill>
                  <a:srgbClr val="002060"/>
                </a:solidFill>
                <a:latin typeface="David" panose="020E0502060401010101" pitchFamily="34" charset="-79"/>
                <a:cs typeface="David" panose="020E0502060401010101" pitchFamily="34" charset="-79"/>
              </a:rPr>
              <a:t>3. </a:t>
            </a:r>
            <a:r>
              <a:rPr lang="he-IL" sz="2200" dirty="0">
                <a:solidFill>
                  <a:srgbClr val="002060"/>
                </a:solidFill>
                <a:latin typeface="David" panose="020E0502060401010101" pitchFamily="34" charset="-79"/>
                <a:cs typeface="David" panose="020E0502060401010101" pitchFamily="34" charset="-79"/>
              </a:rPr>
              <a:t>כפי שהתלמיד משתמש במילות קישור מתאימות ומאזכרים בכתיבה שלו, הוא יפגוש אותם בטקסט והוא ידע להשתמש בהם להבנת </a:t>
            </a:r>
            <a:r>
              <a:rPr lang="he-IL" sz="2200" dirty="0" smtClean="0">
                <a:solidFill>
                  <a:srgbClr val="002060"/>
                </a:solidFill>
                <a:latin typeface="David" panose="020E0502060401010101" pitchFamily="34" charset="-79"/>
                <a:cs typeface="David" panose="020E0502060401010101" pitchFamily="34" charset="-79"/>
              </a:rPr>
              <a:t>הטקסט. </a:t>
            </a:r>
          </a:p>
          <a:p>
            <a:pPr marL="0" indent="0">
              <a:lnSpc>
                <a:spcPct val="170000"/>
              </a:lnSpc>
              <a:buNone/>
            </a:pPr>
            <a:r>
              <a:rPr lang="he-IL" sz="2200" dirty="0" smtClean="0">
                <a:solidFill>
                  <a:srgbClr val="002060"/>
                </a:solidFill>
                <a:latin typeface="David" panose="020E0502060401010101" pitchFamily="34" charset="-79"/>
                <a:cs typeface="David" panose="020E0502060401010101" pitchFamily="34" charset="-79"/>
              </a:rPr>
              <a:t>מתוך </a:t>
            </a:r>
            <a:r>
              <a:rPr lang="he-IL" sz="2200" dirty="0">
                <a:solidFill>
                  <a:srgbClr val="002060"/>
                </a:solidFill>
                <a:latin typeface="David" panose="020E0502060401010101" pitchFamily="34" charset="-79"/>
                <a:cs typeface="David" panose="020E0502060401010101" pitchFamily="34" charset="-79"/>
              </a:rPr>
              <a:t>התנסות שלו בכתיבה הוא לומד כי </a:t>
            </a:r>
            <a:r>
              <a:rPr lang="he-IL" sz="2200" b="1" dirty="0" smtClean="0">
                <a:solidFill>
                  <a:srgbClr val="002060"/>
                </a:solidFill>
                <a:latin typeface="David" panose="020E0502060401010101" pitchFamily="34" charset="-79"/>
                <a:cs typeface="David" panose="020E0502060401010101" pitchFamily="34" charset="-79"/>
              </a:rPr>
              <a:t>מילות </a:t>
            </a:r>
            <a:r>
              <a:rPr lang="he-IL" sz="2200" b="1" dirty="0">
                <a:solidFill>
                  <a:srgbClr val="002060"/>
                </a:solidFill>
                <a:latin typeface="David" panose="020E0502060401010101" pitchFamily="34" charset="-79"/>
                <a:cs typeface="David" panose="020E0502060401010101" pitchFamily="34" charset="-79"/>
              </a:rPr>
              <a:t>הקישור והמאזכרים = "תמרורים" בהבנת הנקרא.</a:t>
            </a:r>
          </a:p>
          <a:p>
            <a:endParaRPr lang="he-IL" sz="2200" b="1" dirty="0" smtClean="0">
              <a:solidFill>
                <a:srgbClr val="002060"/>
              </a:solidFill>
              <a:latin typeface="David" panose="020E0502060401010101" pitchFamily="34" charset="-79"/>
              <a:cs typeface="David" panose="020E0502060401010101" pitchFamily="34" charset="-79"/>
            </a:endParaRPr>
          </a:p>
          <a:p>
            <a:pPr marL="0" indent="0">
              <a:buNone/>
            </a:pPr>
            <a:r>
              <a:rPr lang="he-IL" sz="2200" dirty="0" smtClean="0">
                <a:solidFill>
                  <a:srgbClr val="002060"/>
                </a:solidFill>
                <a:latin typeface="David" panose="020E0502060401010101" pitchFamily="34" charset="-79"/>
                <a:cs typeface="David" panose="020E0502060401010101" pitchFamily="34" charset="-79"/>
              </a:rPr>
              <a:t>4</a:t>
            </a:r>
            <a:r>
              <a:rPr lang="he-IL" sz="2200" dirty="0" smtClean="0">
                <a:solidFill>
                  <a:srgbClr val="002060"/>
                </a:solidFill>
                <a:latin typeface="David" panose="020E0502060401010101" pitchFamily="34" charset="-79"/>
                <a:cs typeface="David" panose="020E0502060401010101" pitchFamily="34" charset="-79"/>
              </a:rPr>
              <a:t>. באמצעות </a:t>
            </a:r>
            <a:r>
              <a:rPr lang="he-IL" sz="2200" dirty="0">
                <a:solidFill>
                  <a:srgbClr val="002060"/>
                </a:solidFill>
                <a:latin typeface="David" panose="020E0502060401010101" pitchFamily="34" charset="-79"/>
                <a:cs typeface="David" panose="020E0502060401010101" pitchFamily="34" charset="-79"/>
              </a:rPr>
              <a:t>הכלי </a:t>
            </a:r>
            <a:r>
              <a:rPr lang="he-IL" sz="2200" b="1" dirty="0">
                <a:solidFill>
                  <a:srgbClr val="002060"/>
                </a:solidFill>
                <a:latin typeface="David" panose="020E0502060401010101" pitchFamily="34" charset="-79"/>
                <a:cs typeface="David" panose="020E0502060401010101" pitchFamily="34" charset="-79"/>
              </a:rPr>
              <a:t>"הבעה בשלבים" </a:t>
            </a:r>
            <a:r>
              <a:rPr lang="he-IL" sz="2200" dirty="0">
                <a:solidFill>
                  <a:srgbClr val="002060"/>
                </a:solidFill>
                <a:latin typeface="David" panose="020E0502060401010101" pitchFamily="34" charset="-79"/>
                <a:cs typeface="David" panose="020E0502060401010101" pitchFamily="34" charset="-79"/>
              </a:rPr>
              <a:t>הוא לומד להשתמש בפיסוק מתאים מתוך הצורך שלו בכתיבה</a:t>
            </a:r>
            <a:r>
              <a:rPr lang="he-IL" sz="2200" dirty="0" smtClean="0">
                <a:solidFill>
                  <a:srgbClr val="002060"/>
                </a:solidFill>
                <a:latin typeface="David" panose="020E0502060401010101" pitchFamily="34" charset="-79"/>
                <a:cs typeface="David" panose="020E0502060401010101" pitchFamily="34" charset="-79"/>
              </a:rPr>
              <a:t>.</a:t>
            </a:r>
          </a:p>
          <a:p>
            <a:pPr marL="0" indent="0">
              <a:lnSpc>
                <a:spcPct val="170000"/>
              </a:lnSpc>
              <a:buNone/>
            </a:pPr>
            <a:r>
              <a:rPr lang="he-IL" sz="2200" b="1" dirty="0" smtClean="0">
                <a:solidFill>
                  <a:srgbClr val="002060"/>
                </a:solidFill>
                <a:latin typeface="David" panose="020E0502060401010101" pitchFamily="34" charset="-79"/>
                <a:cs typeface="David" panose="020E0502060401010101" pitchFamily="34" charset="-79"/>
              </a:rPr>
              <a:t>התלמיד </a:t>
            </a:r>
            <a:r>
              <a:rPr lang="he-IL" sz="2200" b="1" dirty="0">
                <a:solidFill>
                  <a:srgbClr val="002060"/>
                </a:solidFill>
                <a:latin typeface="David" panose="020E0502060401010101" pitchFamily="34" charset="-79"/>
                <a:cs typeface="David" panose="020E0502060401010101" pitchFamily="34" charset="-79"/>
              </a:rPr>
              <a:t>לומד מתוך התנסות כי סימני הפיסוק גם הם משמשים </a:t>
            </a:r>
            <a:r>
              <a:rPr lang="he-IL" sz="2200" b="1" dirty="0" smtClean="0">
                <a:solidFill>
                  <a:srgbClr val="002060"/>
                </a:solidFill>
                <a:latin typeface="David" panose="020E0502060401010101" pitchFamily="34" charset="-79"/>
                <a:cs typeface="David" panose="020E0502060401010101" pitchFamily="34" charset="-79"/>
              </a:rPr>
              <a:t>"תמרורים" </a:t>
            </a:r>
            <a:r>
              <a:rPr lang="he-IL" sz="2200" b="1" dirty="0">
                <a:solidFill>
                  <a:srgbClr val="002060"/>
                </a:solidFill>
                <a:latin typeface="David" panose="020E0502060401010101" pitchFamily="34" charset="-79"/>
                <a:cs typeface="David" panose="020E0502060401010101" pitchFamily="34" charset="-79"/>
              </a:rPr>
              <a:t>בהבנת </a:t>
            </a:r>
            <a:r>
              <a:rPr lang="he-IL" sz="2200" b="1" dirty="0" smtClean="0">
                <a:solidFill>
                  <a:srgbClr val="002060"/>
                </a:solidFill>
                <a:latin typeface="David" panose="020E0502060401010101" pitchFamily="34" charset="-79"/>
                <a:cs typeface="David" panose="020E0502060401010101" pitchFamily="34" charset="-79"/>
              </a:rPr>
              <a:t>הנקרא</a:t>
            </a:r>
            <a:r>
              <a:rPr lang="he-IL" sz="2200" b="1" dirty="0">
                <a:solidFill>
                  <a:srgbClr val="002060"/>
                </a:solidFill>
                <a:latin typeface="David" panose="020E0502060401010101" pitchFamily="34" charset="-79"/>
                <a:cs typeface="David" panose="020E0502060401010101" pitchFamily="34" charset="-79"/>
              </a:rPr>
              <a:t>. </a:t>
            </a:r>
            <a:endParaRPr lang="he-IL" sz="2200" b="1" dirty="0" smtClean="0">
              <a:solidFill>
                <a:srgbClr val="002060"/>
              </a:solidFill>
              <a:latin typeface="David" panose="020E0502060401010101" pitchFamily="34" charset="-79"/>
              <a:cs typeface="David" panose="020E0502060401010101" pitchFamily="34" charset="-79"/>
            </a:endParaRPr>
          </a:p>
          <a:p>
            <a:pPr marL="0" indent="0">
              <a:buNone/>
            </a:pPr>
            <a:endParaRPr lang="he-IL" sz="2200" b="1" dirty="0">
              <a:solidFill>
                <a:srgbClr val="002060"/>
              </a:solidFill>
              <a:latin typeface="David" panose="020E0502060401010101" pitchFamily="34" charset="-79"/>
              <a:cs typeface="David" panose="020E0502060401010101" pitchFamily="34" charset="-79"/>
            </a:endParaRPr>
          </a:p>
          <a:p>
            <a:pPr marL="0" indent="0">
              <a:buNone/>
            </a:pPr>
            <a:r>
              <a:rPr lang="he-IL" sz="2200" b="1" dirty="0" smtClean="0">
                <a:solidFill>
                  <a:srgbClr val="002060"/>
                </a:solidFill>
                <a:latin typeface="David" panose="020E0502060401010101" pitchFamily="34" charset="-79"/>
                <a:cs typeface="David" panose="020E0502060401010101" pitchFamily="34" charset="-79"/>
              </a:rPr>
              <a:t>5. "הבעה </a:t>
            </a:r>
            <a:r>
              <a:rPr lang="he-IL" sz="2200" b="1" dirty="0">
                <a:solidFill>
                  <a:srgbClr val="002060"/>
                </a:solidFill>
                <a:latin typeface="David" panose="020E0502060401010101" pitchFamily="34" charset="-79"/>
                <a:cs typeface="David" panose="020E0502060401010101" pitchFamily="34" charset="-79"/>
              </a:rPr>
              <a:t>בשלבים" – </a:t>
            </a:r>
            <a:r>
              <a:rPr lang="he-IL" sz="2200" dirty="0">
                <a:solidFill>
                  <a:srgbClr val="002060"/>
                </a:solidFill>
                <a:latin typeface="David" panose="020E0502060401010101" pitchFamily="34" charset="-79"/>
                <a:cs typeface="David" panose="020E0502060401010101" pitchFamily="34" charset="-79"/>
              </a:rPr>
              <a:t>הכלי מלמד את הילדים להיעזר בו למציאת תשובות שאינן כתובת במפורש </a:t>
            </a:r>
            <a:r>
              <a:rPr lang="he-IL" sz="2200" dirty="0" smtClean="0">
                <a:solidFill>
                  <a:srgbClr val="002060"/>
                </a:solidFill>
                <a:latin typeface="David" panose="020E0502060401010101" pitchFamily="34" charset="-79"/>
                <a:cs typeface="David" panose="020E0502060401010101" pitchFamily="34" charset="-79"/>
              </a:rPr>
              <a:t>בטקסט.</a:t>
            </a:r>
            <a:endParaRPr lang="he-IL" sz="2200" b="1" dirty="0">
              <a:solidFill>
                <a:srgbClr val="002060"/>
              </a:solidFill>
              <a:latin typeface="David" panose="020E0502060401010101" pitchFamily="34" charset="-79"/>
              <a:cs typeface="David" panose="020E0502060401010101" pitchFamily="34" charset="-79"/>
            </a:endParaRPr>
          </a:p>
          <a:p>
            <a:pPr marL="0" indent="0">
              <a:buNone/>
            </a:pPr>
            <a:endParaRPr lang="he-IL" sz="2200" b="1" dirty="0" smtClean="0">
              <a:solidFill>
                <a:srgbClr val="002060"/>
              </a:solidFill>
              <a:latin typeface="David" panose="020E0502060401010101" pitchFamily="34" charset="-79"/>
              <a:cs typeface="David" panose="020E0502060401010101" pitchFamily="34" charset="-79"/>
            </a:endParaRPr>
          </a:p>
          <a:p>
            <a:pPr marL="0" indent="0">
              <a:buNone/>
            </a:pPr>
            <a:endParaRPr lang="he-IL" sz="2200" b="1" dirty="0" smtClean="0">
              <a:solidFill>
                <a:srgbClr val="002060"/>
              </a:solidFill>
              <a:latin typeface="David" panose="020E0502060401010101" pitchFamily="34" charset="-79"/>
              <a:cs typeface="David" panose="020E0502060401010101" pitchFamily="34" charset="-79"/>
            </a:endParaRPr>
          </a:p>
          <a:p>
            <a:endParaRPr lang="he-IL" sz="2200" b="1" dirty="0">
              <a:solidFill>
                <a:srgbClr val="002060"/>
              </a:solidFill>
              <a:latin typeface="David" panose="020E0502060401010101" pitchFamily="34" charset="-79"/>
              <a:cs typeface="David" panose="020E0502060401010101" pitchFamily="34" charset="-79"/>
            </a:endParaRPr>
          </a:p>
          <a:p>
            <a:endParaRPr lang="he-IL" sz="2200" dirty="0">
              <a:solidFill>
                <a:srgbClr val="002060"/>
              </a:solidFill>
              <a:latin typeface="David" panose="020E0502060401010101" pitchFamily="34" charset="-79"/>
              <a:cs typeface="David" panose="020E0502060401010101" pitchFamily="34" charset="-79"/>
            </a:endParaRPr>
          </a:p>
          <a:p>
            <a:endParaRPr lang="he-IL" sz="2200" dirty="0">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3797988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sz="quarter" idx="13"/>
          </p:nvPr>
        </p:nvSpPr>
        <p:spPr>
          <a:xfrm>
            <a:off x="569843" y="106018"/>
            <a:ext cx="10800522" cy="6599582"/>
          </a:xfrm>
        </p:spPr>
        <p:txBody>
          <a:bodyPr>
            <a:noAutofit/>
          </a:bodyPr>
          <a:lstStyle/>
          <a:p>
            <a:pPr>
              <a:lnSpc>
                <a:spcPct val="107000"/>
              </a:lnSpc>
            </a:pPr>
            <a:r>
              <a:rPr lang="he-IL" sz="1600" b="1" dirty="0">
                <a:solidFill>
                  <a:srgbClr val="000000"/>
                </a:solidFill>
                <a:latin typeface="David" panose="020E0502060401010101" pitchFamily="34" charset="-79"/>
                <a:ea typeface="Calibri" panose="020F0502020204030204" pitchFamily="34" charset="0"/>
                <a:cs typeface="David" panose="020E0502060401010101" pitchFamily="34" charset="-79"/>
              </a:rPr>
              <a:t>-מהן הסיבות שבגללן שומר הישראלי אמונים למוצרים מסוימים במשך שנים</a:t>
            </a:r>
            <a:r>
              <a:rPr lang="en-US" sz="1600" b="1" dirty="0" smtClean="0">
                <a:solidFill>
                  <a:srgbClr val="000000"/>
                </a:solidFill>
                <a:latin typeface="David" panose="020E0502060401010101" pitchFamily="34" charset="-79"/>
                <a:ea typeface="Calibri" panose="020F0502020204030204" pitchFamily="34" charset="0"/>
                <a:cs typeface="David" panose="020E0502060401010101" pitchFamily="34" charset="-79"/>
              </a:rPr>
              <a:t>?</a:t>
            </a:r>
            <a:endParaRPr lang="en-US" sz="1600" b="1" dirty="0">
              <a:latin typeface="David" panose="020E0502060401010101" pitchFamily="34" charset="-79"/>
              <a:ea typeface="Calibri" panose="020F0502020204030204" pitchFamily="34" charset="0"/>
              <a:cs typeface="David" panose="020E0502060401010101" pitchFamily="34" charset="-79"/>
            </a:endParaRPr>
          </a:p>
          <a:p>
            <a:pPr>
              <a:lnSpc>
                <a:spcPct val="107000"/>
              </a:lnSpc>
            </a:pPr>
            <a:r>
              <a:rPr lang="he-IL" sz="1600" dirty="0">
                <a:solidFill>
                  <a:srgbClr val="000000"/>
                </a:solidFill>
                <a:latin typeface="David" panose="020E0502060401010101" pitchFamily="34" charset="-79"/>
                <a:ea typeface="Calibri" panose="020F0502020204030204" pitchFamily="34" charset="0"/>
                <a:cs typeface="David" panose="020E0502060401010101" pitchFamily="34" charset="-79"/>
              </a:rPr>
              <a:t>בפסקה הבאה נמצאת התשובה</a:t>
            </a:r>
            <a:r>
              <a:rPr lang="en-US" sz="1600" dirty="0">
                <a:solidFill>
                  <a:srgbClr val="000000"/>
                </a:solidFill>
                <a:latin typeface="David" panose="020E0502060401010101" pitchFamily="34" charset="-79"/>
                <a:ea typeface="Calibri" panose="020F0502020204030204" pitchFamily="34" charset="0"/>
                <a:cs typeface="David" panose="020E0502060401010101" pitchFamily="34" charset="-79"/>
              </a:rPr>
              <a:t>:</a:t>
            </a:r>
            <a:endParaRPr lang="en-US" sz="1600" dirty="0">
              <a:latin typeface="David" panose="020E0502060401010101" pitchFamily="34" charset="-79"/>
              <a:ea typeface="Calibri" panose="020F0502020204030204" pitchFamily="34" charset="0"/>
              <a:cs typeface="David" panose="020E0502060401010101" pitchFamily="34" charset="-79"/>
            </a:endParaRPr>
          </a:p>
          <a:p>
            <a:pPr>
              <a:lnSpc>
                <a:spcPct val="107000"/>
              </a:lnSpc>
            </a:pPr>
            <a:r>
              <a:rPr lang="he-IL" sz="1600" b="1" dirty="0">
                <a:solidFill>
                  <a:srgbClr val="FF0000"/>
                </a:solidFill>
                <a:latin typeface="David" panose="020E0502060401010101" pitchFamily="34" charset="-79"/>
                <a:ea typeface="Calibri" panose="020F0502020204030204" pitchFamily="34" charset="0"/>
                <a:cs typeface="David" panose="020E0502060401010101" pitchFamily="34" charset="-79"/>
              </a:rPr>
              <a:t>יש הטוענים כי הסיבה היא השפעה חזקה של הרגלי הילדות</a:t>
            </a:r>
            <a:r>
              <a:rPr lang="en-US" sz="1600" b="1" dirty="0">
                <a:solidFill>
                  <a:srgbClr val="FF0000"/>
                </a:solidFill>
                <a:latin typeface="David" panose="020E0502060401010101" pitchFamily="34" charset="-79"/>
                <a:ea typeface="Calibri" panose="020F0502020204030204" pitchFamily="34" charset="0"/>
                <a:cs typeface="David" panose="020E0502060401010101" pitchFamily="34" charset="-79"/>
              </a:rPr>
              <a:t> – </a:t>
            </a:r>
            <a:r>
              <a:rPr lang="he-IL" sz="1600" b="1" dirty="0">
                <a:solidFill>
                  <a:srgbClr val="FF0000"/>
                </a:solidFill>
                <a:latin typeface="David" panose="020E0502060401010101" pitchFamily="34" charset="-79"/>
                <a:ea typeface="Calibri" panose="020F0502020204030204" pitchFamily="34" charset="0"/>
                <a:cs typeface="David" panose="020E0502060401010101" pitchFamily="34" charset="-79"/>
              </a:rPr>
              <a:t>מתרגלים לטעם </a:t>
            </a:r>
            <a:r>
              <a:rPr lang="he-IL" sz="1600" b="1" dirty="0" smtClean="0">
                <a:solidFill>
                  <a:srgbClr val="FF0000"/>
                </a:solidFill>
                <a:latin typeface="David" panose="020E0502060401010101" pitchFamily="34" charset="-79"/>
                <a:ea typeface="Calibri" panose="020F0502020204030204" pitchFamily="34" charset="0"/>
                <a:cs typeface="David" panose="020E0502060401010101" pitchFamily="34" charset="-79"/>
              </a:rPr>
              <a:t>מגיל צעיר.</a:t>
            </a:r>
            <a:r>
              <a:rPr lang="en-US" sz="1600" b="1" dirty="0" smtClean="0">
                <a:solidFill>
                  <a:srgbClr val="FF0000"/>
                </a:solidFill>
                <a:latin typeface="David" panose="020E0502060401010101" pitchFamily="34" charset="-79"/>
                <a:ea typeface="Calibri" panose="020F0502020204030204" pitchFamily="34" charset="0"/>
                <a:cs typeface="David" panose="020E0502060401010101" pitchFamily="34" charset="-79"/>
              </a:rPr>
              <a:t> </a:t>
            </a:r>
            <a:r>
              <a:rPr lang="en-US" sz="1600" b="1" dirty="0" smtClean="0">
                <a:solidFill>
                  <a:srgbClr val="00B150"/>
                </a:solidFill>
                <a:latin typeface="David" panose="020E0502060401010101" pitchFamily="34" charset="-79"/>
                <a:ea typeface="Calibri" panose="020F0502020204030204" pitchFamily="34" charset="0"/>
                <a:cs typeface="David" panose="020E0502060401010101" pitchFamily="34" charset="-79"/>
              </a:rPr>
              <a:t> </a:t>
            </a:r>
            <a:r>
              <a:rPr lang="he-IL" sz="1600" dirty="0">
                <a:latin typeface="David" panose="020E0502060401010101" pitchFamily="34" charset="-79"/>
                <a:ea typeface="Calibri" panose="020F0502020204030204" pitchFamily="34" charset="0"/>
                <a:cs typeface="David" panose="020E0502060401010101" pitchFamily="34" charset="-79"/>
              </a:rPr>
              <a:t>המוצר חודר לזיכרון שלנו כמשהו מוכר</a:t>
            </a:r>
            <a:r>
              <a:rPr lang="en-US" sz="1600" dirty="0">
                <a:latin typeface="David" panose="020E0502060401010101" pitchFamily="34" charset="-79"/>
                <a:ea typeface="Calibri" panose="020F0502020204030204" pitchFamily="34" charset="0"/>
                <a:cs typeface="David" panose="020E0502060401010101" pitchFamily="34" charset="-79"/>
              </a:rPr>
              <a:t>, </a:t>
            </a:r>
            <a:r>
              <a:rPr lang="he-IL" sz="1600" dirty="0" smtClean="0">
                <a:latin typeface="David" panose="020E0502060401010101" pitchFamily="34" charset="-79"/>
                <a:ea typeface="Calibri" panose="020F0502020204030204" pitchFamily="34" charset="0"/>
                <a:cs typeface="David" panose="020E0502060401010101" pitchFamily="34" charset="-79"/>
              </a:rPr>
              <a:t> שמספר </a:t>
            </a:r>
            <a:r>
              <a:rPr lang="he-IL" sz="1600" dirty="0">
                <a:latin typeface="David" panose="020E0502060401010101" pitchFamily="34" charset="-79"/>
                <a:ea typeface="Calibri" panose="020F0502020204030204" pitchFamily="34" charset="0"/>
                <a:cs typeface="David" panose="020E0502060401010101" pitchFamily="34" charset="-79"/>
              </a:rPr>
              <a:t>לנו סיפור עבר</a:t>
            </a:r>
            <a:r>
              <a:rPr lang="en-US" sz="1600" dirty="0">
                <a:latin typeface="David" panose="020E0502060401010101" pitchFamily="34" charset="-79"/>
                <a:ea typeface="Calibri" panose="020F0502020204030204" pitchFamily="34" charset="0"/>
                <a:cs typeface="David" panose="020E0502060401010101" pitchFamily="34" charset="-79"/>
              </a:rPr>
              <a:t>. </a:t>
            </a:r>
            <a:r>
              <a:rPr lang="he-IL" sz="1600" dirty="0">
                <a:latin typeface="David" panose="020E0502060401010101" pitchFamily="34" charset="-79"/>
                <a:ea typeface="Calibri" panose="020F0502020204030204" pitchFamily="34" charset="0"/>
                <a:cs typeface="David" panose="020E0502060401010101" pitchFamily="34" charset="-79"/>
              </a:rPr>
              <a:t>מתברר שאנשים מפתחים נאמנות לטעם</a:t>
            </a:r>
            <a:r>
              <a:rPr lang="en-US" sz="1600" dirty="0" smtClean="0">
                <a:latin typeface="David" panose="020E0502060401010101" pitchFamily="34" charset="-79"/>
                <a:ea typeface="Calibri" panose="020F0502020204030204" pitchFamily="34" charset="0"/>
                <a:cs typeface="David" panose="020E0502060401010101" pitchFamily="34" charset="-79"/>
              </a:rPr>
              <a:t>. </a:t>
            </a:r>
            <a:r>
              <a:rPr lang="he-IL" sz="1600" dirty="0" smtClean="0">
                <a:latin typeface="David" panose="020E0502060401010101" pitchFamily="34" charset="-79"/>
                <a:ea typeface="Calibri" panose="020F0502020204030204" pitchFamily="34" charset="0"/>
                <a:cs typeface="David" panose="020E0502060401010101" pitchFamily="34" charset="-79"/>
              </a:rPr>
              <a:t> מחקרים </a:t>
            </a:r>
            <a:r>
              <a:rPr lang="he-IL" sz="1600" dirty="0">
                <a:latin typeface="David" panose="020E0502060401010101" pitchFamily="34" charset="-79"/>
                <a:ea typeface="Calibri" panose="020F0502020204030204" pitchFamily="34" charset="0"/>
                <a:cs typeface="David" panose="020E0502060401010101" pitchFamily="34" charset="-79"/>
              </a:rPr>
              <a:t>בארה</a:t>
            </a:r>
            <a:r>
              <a:rPr lang="en-US" sz="1600" dirty="0">
                <a:latin typeface="David" panose="020E0502060401010101" pitchFamily="34" charset="-79"/>
                <a:ea typeface="Calibri" panose="020F0502020204030204" pitchFamily="34" charset="0"/>
                <a:cs typeface="David" panose="020E0502060401010101" pitchFamily="34" charset="-79"/>
              </a:rPr>
              <a:t>"</a:t>
            </a:r>
            <a:r>
              <a:rPr lang="he-IL" sz="1600" dirty="0">
                <a:latin typeface="David" panose="020E0502060401010101" pitchFamily="34" charset="-79"/>
                <a:ea typeface="Calibri" panose="020F0502020204030204" pitchFamily="34" charset="0"/>
                <a:cs typeface="David" panose="020E0502060401010101" pitchFamily="34" charset="-79"/>
              </a:rPr>
              <a:t>ב הראו כי מי שכילד שתה בבית רק קוקה קולה</a:t>
            </a:r>
            <a:r>
              <a:rPr lang="en-US" sz="1600" dirty="0">
                <a:latin typeface="David" panose="020E0502060401010101" pitchFamily="34" charset="-79"/>
                <a:ea typeface="Calibri" panose="020F0502020204030204" pitchFamily="34" charset="0"/>
                <a:cs typeface="David" panose="020E0502060401010101" pitchFamily="34" charset="-79"/>
              </a:rPr>
              <a:t> – </a:t>
            </a:r>
            <a:r>
              <a:rPr lang="he-IL" sz="1600" dirty="0">
                <a:latin typeface="David" panose="020E0502060401010101" pitchFamily="34" charset="-79"/>
                <a:ea typeface="Calibri" panose="020F0502020204030204" pitchFamily="34" charset="0"/>
                <a:cs typeface="David" panose="020E0502060401010101" pitchFamily="34" charset="-79"/>
              </a:rPr>
              <a:t>לעולם ימשיך לשתות קוקה קולה</a:t>
            </a:r>
            <a:r>
              <a:rPr lang="en-US" sz="1600" dirty="0">
                <a:latin typeface="David" panose="020E0502060401010101" pitchFamily="34" charset="-79"/>
                <a:ea typeface="Calibri" panose="020F0502020204030204" pitchFamily="34" charset="0"/>
                <a:cs typeface="David" panose="020E0502060401010101" pitchFamily="34" charset="-79"/>
              </a:rPr>
              <a:t>.  </a:t>
            </a:r>
            <a:r>
              <a:rPr lang="he-IL" sz="1600" dirty="0" smtClean="0">
                <a:latin typeface="David" panose="020E0502060401010101" pitchFamily="34" charset="-79"/>
                <a:ea typeface="Calibri" panose="020F0502020204030204" pitchFamily="34" charset="0"/>
                <a:cs typeface="David" panose="020E0502060401010101" pitchFamily="34" charset="-79"/>
              </a:rPr>
              <a:t>  בארץ </a:t>
            </a:r>
            <a:r>
              <a:rPr lang="he-IL" sz="1600" dirty="0">
                <a:latin typeface="David" panose="020E0502060401010101" pitchFamily="34" charset="-79"/>
                <a:ea typeface="Calibri" panose="020F0502020204030204" pitchFamily="34" charset="0"/>
                <a:cs typeface="David" panose="020E0502060401010101" pitchFamily="34" charset="-79"/>
              </a:rPr>
              <a:t>המוצרים:  שוקו או קולה מלווים את הצרכנים כבוגרים</a:t>
            </a:r>
            <a:r>
              <a:rPr lang="en-US" sz="1600" dirty="0">
                <a:latin typeface="David" panose="020E0502060401010101" pitchFamily="34" charset="-79"/>
                <a:ea typeface="Calibri" panose="020F0502020204030204" pitchFamily="34" charset="0"/>
                <a:cs typeface="David" panose="020E0502060401010101" pitchFamily="34" charset="-79"/>
              </a:rPr>
              <a:t>. </a:t>
            </a:r>
            <a:r>
              <a:rPr lang="he-IL" sz="1600" dirty="0" smtClean="0">
                <a:latin typeface="David" panose="020E0502060401010101" pitchFamily="34" charset="-79"/>
                <a:ea typeface="Calibri" panose="020F0502020204030204" pitchFamily="34" charset="0"/>
                <a:cs typeface="David" panose="020E0502060401010101" pitchFamily="34" charset="-79"/>
              </a:rPr>
              <a:t> </a:t>
            </a:r>
            <a:r>
              <a:rPr lang="he-IL" sz="1600" b="1" dirty="0" smtClean="0">
                <a:latin typeface="David" panose="020E0502060401010101" pitchFamily="34" charset="-79"/>
                <a:ea typeface="Calibri" panose="020F0502020204030204" pitchFamily="34" charset="0"/>
                <a:cs typeface="David" panose="020E0502060401010101" pitchFamily="34" charset="-79"/>
              </a:rPr>
              <a:t>מנגד</a:t>
            </a:r>
            <a:r>
              <a:rPr lang="he-IL" sz="1600" dirty="0" smtClean="0">
                <a:latin typeface="David" panose="020E0502060401010101" pitchFamily="34" charset="-79"/>
                <a:ea typeface="Calibri" panose="020F0502020204030204" pitchFamily="34" charset="0"/>
                <a:cs typeface="David" panose="020E0502060401010101" pitchFamily="34" charset="-79"/>
              </a:rPr>
              <a:t> </a:t>
            </a:r>
            <a:r>
              <a:rPr lang="he-IL" sz="1600" dirty="0">
                <a:latin typeface="David" panose="020E0502060401010101" pitchFamily="34" charset="-79"/>
                <a:ea typeface="Calibri" panose="020F0502020204030204" pitchFamily="34" charset="0"/>
                <a:cs typeface="David" panose="020E0502060401010101" pitchFamily="34" charset="-79"/>
              </a:rPr>
              <a:t>יש הטוענים</a:t>
            </a:r>
            <a:r>
              <a:rPr lang="en-US" sz="1600" dirty="0">
                <a:latin typeface="David" panose="020E0502060401010101" pitchFamily="34" charset="-79"/>
                <a:ea typeface="Calibri" panose="020F0502020204030204" pitchFamily="34" charset="0"/>
                <a:cs typeface="David" panose="020E0502060401010101" pitchFamily="34" charset="-79"/>
              </a:rPr>
              <a:t> ,</a:t>
            </a:r>
            <a:r>
              <a:rPr lang="he-IL" sz="1600" dirty="0">
                <a:latin typeface="David" panose="020E0502060401010101" pitchFamily="34" charset="-79"/>
                <a:ea typeface="Calibri" panose="020F0502020204030204" pitchFamily="34" charset="0"/>
                <a:cs typeface="David" panose="020E0502060401010101" pitchFamily="34" charset="-79"/>
              </a:rPr>
              <a:t>כי מאחורי כל הצלחה כזו עומדות אחת משתיים:  מערכת מכירה והפצה מקומית חזקה שממילא שולטת בשוק </a:t>
            </a:r>
            <a:r>
              <a:rPr lang="he-IL" sz="1600" b="1" dirty="0">
                <a:latin typeface="David" panose="020E0502060401010101" pitchFamily="34" charset="-79"/>
                <a:ea typeface="Calibri" panose="020F0502020204030204" pitchFamily="34" charset="0"/>
                <a:cs typeface="David" panose="020E0502060401010101" pitchFamily="34" charset="-79"/>
              </a:rPr>
              <a:t>או</a:t>
            </a:r>
            <a:r>
              <a:rPr lang="he-IL" sz="1600" dirty="0">
                <a:latin typeface="David" panose="020E0502060401010101" pitchFamily="34" charset="-79"/>
                <a:ea typeface="Calibri" panose="020F0502020204030204" pitchFamily="34" charset="0"/>
                <a:cs typeface="David" panose="020E0502060401010101" pitchFamily="34" charset="-79"/>
              </a:rPr>
              <a:t> הישענות על מותג בינלאומי מוכר</a:t>
            </a:r>
            <a:r>
              <a:rPr lang="en-US" sz="1600" dirty="0">
                <a:latin typeface="David" panose="020E0502060401010101" pitchFamily="34" charset="-79"/>
                <a:ea typeface="Calibri" panose="020F0502020204030204" pitchFamily="34" charset="0"/>
                <a:cs typeface="David" panose="020E0502060401010101" pitchFamily="34" charset="-79"/>
              </a:rPr>
              <a:t>,  </a:t>
            </a:r>
            <a:r>
              <a:rPr lang="he-IL" sz="1600" dirty="0">
                <a:latin typeface="David" panose="020E0502060401010101" pitchFamily="34" charset="-79"/>
                <a:ea typeface="Calibri" panose="020F0502020204030204" pitchFamily="34" charset="0"/>
                <a:cs typeface="David" panose="020E0502060401010101" pitchFamily="34" charset="-79"/>
              </a:rPr>
              <a:t>שמאחוריו ידע טכנולוגי מוכח</a:t>
            </a:r>
            <a:r>
              <a:rPr lang="en-US" sz="1600" dirty="0" smtClean="0">
                <a:latin typeface="David" panose="020E0502060401010101" pitchFamily="34" charset="-79"/>
                <a:ea typeface="Calibri" panose="020F0502020204030204" pitchFamily="34" charset="0"/>
                <a:cs typeface="David" panose="020E0502060401010101" pitchFamily="34" charset="-79"/>
              </a:rPr>
              <a:t>.</a:t>
            </a:r>
            <a:r>
              <a:rPr lang="he-IL" sz="1600" dirty="0" smtClean="0">
                <a:latin typeface="David" panose="020E0502060401010101" pitchFamily="34" charset="-79"/>
                <a:ea typeface="Calibri" panose="020F0502020204030204" pitchFamily="34" charset="0"/>
                <a:cs typeface="David" panose="020E0502060401010101" pitchFamily="34" charset="-79"/>
              </a:rPr>
              <a:t> </a:t>
            </a:r>
            <a:endParaRPr lang="en-US" sz="1600" dirty="0">
              <a:latin typeface="David" panose="020E0502060401010101" pitchFamily="34" charset="-79"/>
              <a:ea typeface="Calibri" panose="020F0502020204030204" pitchFamily="34" charset="0"/>
              <a:cs typeface="David" panose="020E0502060401010101" pitchFamily="34" charset="-79"/>
            </a:endParaRPr>
          </a:p>
          <a:p>
            <a:pPr>
              <a:lnSpc>
                <a:spcPct val="107000"/>
              </a:lnSpc>
            </a:pPr>
            <a:r>
              <a:rPr lang="he-IL" sz="1600" b="1" dirty="0" smtClean="0">
                <a:solidFill>
                  <a:srgbClr val="000000"/>
                </a:solidFill>
                <a:latin typeface="David" panose="020E0502060401010101" pitchFamily="34" charset="-79"/>
                <a:ea typeface="Calibri" panose="020F0502020204030204" pitchFamily="34" charset="0"/>
                <a:cs typeface="David" panose="020E0502060401010101" pitchFamily="34" charset="-79"/>
              </a:rPr>
              <a:t>על </a:t>
            </a:r>
            <a:r>
              <a:rPr lang="he-IL" sz="1600" b="1" dirty="0">
                <a:solidFill>
                  <a:srgbClr val="000000"/>
                </a:solidFill>
                <a:latin typeface="David" panose="020E0502060401010101" pitchFamily="34" charset="-79"/>
                <a:ea typeface="Calibri" panose="020F0502020204030204" pitchFamily="34" charset="0"/>
                <a:cs typeface="David" panose="020E0502060401010101" pitchFamily="34" charset="-79"/>
              </a:rPr>
              <a:t>מי </a:t>
            </a:r>
            <a:r>
              <a:rPr lang="he-IL" sz="1600" b="1" dirty="0" smtClean="0">
                <a:solidFill>
                  <a:srgbClr val="000000"/>
                </a:solidFill>
                <a:latin typeface="David" panose="020E0502060401010101" pitchFamily="34" charset="-79"/>
                <a:ea typeface="Calibri" panose="020F0502020204030204" pitchFamily="34" charset="0"/>
                <a:cs typeface="David" panose="020E0502060401010101" pitchFamily="34" charset="-79"/>
              </a:rPr>
              <a:t>מדובר?</a:t>
            </a:r>
            <a:r>
              <a:rPr lang="en-US" sz="1600" b="1" dirty="0" smtClean="0">
                <a:solidFill>
                  <a:srgbClr val="000000"/>
                </a:solidFill>
                <a:latin typeface="David" panose="020E0502060401010101" pitchFamily="34" charset="-79"/>
                <a:ea typeface="Calibri" panose="020F0502020204030204" pitchFamily="34" charset="0"/>
                <a:cs typeface="David" panose="020E0502060401010101" pitchFamily="34" charset="-79"/>
              </a:rPr>
              <a:t> </a:t>
            </a:r>
            <a:r>
              <a:rPr lang="he-IL" sz="1600" dirty="0">
                <a:solidFill>
                  <a:srgbClr val="000000"/>
                </a:solidFill>
                <a:latin typeface="David" panose="020E0502060401010101" pitchFamily="34" charset="-79"/>
                <a:ea typeface="Calibri" panose="020F0502020204030204" pitchFamily="34" charset="0"/>
                <a:cs typeface="David" panose="020E0502060401010101" pitchFamily="34" charset="-79"/>
              </a:rPr>
              <a:t>על הסיבות שבגללן הישראלי שומר אמונים לאותם מוצרים במשך שנים ארוכות</a:t>
            </a:r>
            <a:r>
              <a:rPr lang="en-US" sz="1600" dirty="0">
                <a:solidFill>
                  <a:srgbClr val="000000"/>
                </a:solidFill>
                <a:latin typeface="David" panose="020E0502060401010101" pitchFamily="34" charset="-79"/>
                <a:ea typeface="Calibri" panose="020F0502020204030204" pitchFamily="34" charset="0"/>
                <a:cs typeface="David" panose="020E0502060401010101" pitchFamily="34" charset="-79"/>
              </a:rPr>
              <a:t>.</a:t>
            </a:r>
            <a:endParaRPr lang="en-US" sz="1600" dirty="0">
              <a:latin typeface="David" panose="020E0502060401010101" pitchFamily="34" charset="-79"/>
              <a:ea typeface="Calibri" panose="020F0502020204030204" pitchFamily="34" charset="0"/>
              <a:cs typeface="David" panose="020E0502060401010101" pitchFamily="34" charset="-79"/>
            </a:endParaRPr>
          </a:p>
          <a:p>
            <a:pPr>
              <a:lnSpc>
                <a:spcPct val="107000"/>
              </a:lnSpc>
            </a:pPr>
            <a:r>
              <a:rPr lang="he-IL" sz="1600" b="1" dirty="0">
                <a:solidFill>
                  <a:srgbClr val="000000"/>
                </a:solidFill>
                <a:latin typeface="David" panose="020E0502060401010101" pitchFamily="34" charset="-79"/>
                <a:ea typeface="Calibri" panose="020F0502020204030204" pitchFamily="34" charset="0"/>
                <a:cs typeface="David" panose="020E0502060401010101" pitchFamily="34" charset="-79"/>
              </a:rPr>
              <a:t>מה אומרים עליהן? </a:t>
            </a:r>
            <a:r>
              <a:rPr lang="he-IL" sz="1600" dirty="0">
                <a:solidFill>
                  <a:srgbClr val="000000"/>
                </a:solidFill>
                <a:latin typeface="David" panose="020E0502060401010101" pitchFamily="34" charset="-79"/>
                <a:ea typeface="Calibri" panose="020F0502020204030204" pitchFamily="34" charset="0"/>
                <a:cs typeface="David" panose="020E0502060401010101" pitchFamily="34" charset="-79"/>
              </a:rPr>
              <a:t>בגללן הוא שומר אמונים למוצרים </a:t>
            </a:r>
            <a:r>
              <a:rPr lang="he-IL" sz="1600" dirty="0" err="1">
                <a:solidFill>
                  <a:srgbClr val="000000"/>
                </a:solidFill>
                <a:latin typeface="David" panose="020E0502060401010101" pitchFamily="34" charset="-79"/>
                <a:ea typeface="Calibri" panose="020F0502020204030204" pitchFamily="34" charset="0"/>
                <a:cs typeface="David" panose="020E0502060401010101" pitchFamily="34" charset="-79"/>
              </a:rPr>
              <a:t>מסויימים</a:t>
            </a:r>
            <a:r>
              <a:rPr lang="he-IL" sz="1600" dirty="0">
                <a:solidFill>
                  <a:srgbClr val="000000"/>
                </a:solidFill>
                <a:latin typeface="David" panose="020E0502060401010101" pitchFamily="34" charset="-79"/>
                <a:ea typeface="Calibri" panose="020F0502020204030204" pitchFamily="34" charset="0"/>
                <a:cs typeface="David" panose="020E0502060401010101" pitchFamily="34" charset="-79"/>
              </a:rPr>
              <a:t> וממשיך לקנות אותם</a:t>
            </a:r>
            <a:r>
              <a:rPr lang="he-IL" sz="1600" dirty="0" smtClean="0">
                <a:solidFill>
                  <a:srgbClr val="000000"/>
                </a:solidFill>
                <a:latin typeface="David" panose="020E0502060401010101" pitchFamily="34" charset="-79"/>
                <a:ea typeface="Calibri" panose="020F0502020204030204" pitchFamily="34" charset="0"/>
                <a:cs typeface="David" panose="020E0502060401010101" pitchFamily="34" charset="-79"/>
              </a:rPr>
              <a:t>.</a:t>
            </a:r>
            <a:endParaRPr lang="he-IL" sz="1600" dirty="0" smtClean="0">
              <a:latin typeface="David" panose="020E0502060401010101" pitchFamily="34" charset="-79"/>
              <a:ea typeface="Calibri" panose="020F0502020204030204" pitchFamily="34" charset="0"/>
              <a:cs typeface="David" panose="020E0502060401010101" pitchFamily="34" charset="-79"/>
            </a:endParaRPr>
          </a:p>
          <a:p>
            <a:pPr>
              <a:lnSpc>
                <a:spcPct val="107000"/>
              </a:lnSpc>
            </a:pPr>
            <a:r>
              <a:rPr lang="he-IL" sz="1600" b="1" dirty="0" smtClean="0">
                <a:solidFill>
                  <a:srgbClr val="000000"/>
                </a:solidFill>
                <a:latin typeface="David" panose="020E0502060401010101" pitchFamily="34" charset="-79"/>
                <a:ea typeface="Calibri" panose="020F0502020204030204" pitchFamily="34" charset="0"/>
                <a:cs typeface="David" panose="020E0502060401010101" pitchFamily="34" charset="-79"/>
              </a:rPr>
              <a:t>סיבה </a:t>
            </a:r>
            <a:r>
              <a:rPr lang="he-IL" sz="1600" b="1" dirty="0">
                <a:solidFill>
                  <a:srgbClr val="000000"/>
                </a:solidFill>
                <a:latin typeface="David" panose="020E0502060401010101" pitchFamily="34" charset="-79"/>
                <a:ea typeface="Calibri" panose="020F0502020204030204" pitchFamily="34" charset="0"/>
                <a:cs typeface="David" panose="020E0502060401010101" pitchFamily="34" charset="-79"/>
              </a:rPr>
              <a:t>אחת היא השפעה חזקה של הרגלי הילדות</a:t>
            </a:r>
            <a:r>
              <a:rPr lang="en-US" sz="1600" b="1" dirty="0">
                <a:solidFill>
                  <a:srgbClr val="000000"/>
                </a:solidFill>
                <a:latin typeface="David" panose="020E0502060401010101" pitchFamily="34" charset="-79"/>
                <a:ea typeface="Calibri" panose="020F0502020204030204" pitchFamily="34" charset="0"/>
                <a:cs typeface="David" panose="020E0502060401010101" pitchFamily="34" charset="-79"/>
              </a:rPr>
              <a:t>.</a:t>
            </a:r>
            <a:endParaRPr lang="en-US" sz="1600" dirty="0">
              <a:latin typeface="David" panose="020E0502060401010101" pitchFamily="34" charset="-79"/>
              <a:ea typeface="Calibri" panose="020F0502020204030204" pitchFamily="34" charset="0"/>
              <a:cs typeface="David" panose="020E0502060401010101" pitchFamily="34" charset="-79"/>
            </a:endParaRPr>
          </a:p>
          <a:p>
            <a:pPr>
              <a:lnSpc>
                <a:spcPct val="107000"/>
              </a:lnSpc>
            </a:pPr>
            <a:r>
              <a:rPr lang="he-IL" sz="1600" dirty="0">
                <a:solidFill>
                  <a:srgbClr val="000000"/>
                </a:solidFill>
                <a:latin typeface="David" panose="020E0502060401010101" pitchFamily="34" charset="-79"/>
                <a:ea typeface="Calibri" panose="020F0502020204030204" pitchFamily="34" charset="0"/>
                <a:cs typeface="David" panose="020E0502060401010101" pitchFamily="34" charset="-79"/>
              </a:rPr>
              <a:t>כל שאר המשפטים עד מילת הקישור מנגד עונים על השאלה </a:t>
            </a:r>
            <a:r>
              <a:rPr lang="he-IL" sz="1600" b="1" dirty="0">
                <a:solidFill>
                  <a:srgbClr val="000000"/>
                </a:solidFill>
                <a:latin typeface="David" panose="020E0502060401010101" pitchFamily="34" charset="-79"/>
                <a:ea typeface="Calibri" panose="020F0502020204030204" pitchFamily="34" charset="0"/>
                <a:cs typeface="David" panose="020E0502060401010101" pitchFamily="34" charset="-79"/>
              </a:rPr>
              <a:t>כיצד באה לידי ביטוי השפעה חזקה של הילדות</a:t>
            </a:r>
            <a:r>
              <a:rPr lang="en-US" sz="1600" b="1" dirty="0">
                <a:solidFill>
                  <a:srgbClr val="000000"/>
                </a:solidFill>
                <a:latin typeface="David" panose="020E0502060401010101" pitchFamily="34" charset="-79"/>
                <a:ea typeface="Calibri" panose="020F0502020204030204" pitchFamily="34" charset="0"/>
                <a:cs typeface="David" panose="020E0502060401010101" pitchFamily="34" charset="-79"/>
              </a:rPr>
              <a:t>?</a:t>
            </a:r>
            <a:endParaRPr lang="en-US" sz="1600" dirty="0">
              <a:latin typeface="David" panose="020E0502060401010101" pitchFamily="34" charset="-79"/>
              <a:ea typeface="Calibri" panose="020F0502020204030204" pitchFamily="34" charset="0"/>
              <a:cs typeface="David" panose="020E0502060401010101" pitchFamily="34" charset="-79"/>
            </a:endParaRPr>
          </a:p>
          <a:p>
            <a:pPr>
              <a:lnSpc>
                <a:spcPct val="107000"/>
              </a:lnSpc>
            </a:pPr>
            <a:r>
              <a:rPr lang="he-IL" sz="1600" dirty="0">
                <a:solidFill>
                  <a:srgbClr val="000000"/>
                </a:solidFill>
                <a:latin typeface="David" panose="020E0502060401010101" pitchFamily="34" charset="-79"/>
                <a:ea typeface="Calibri" panose="020F0502020204030204" pitchFamily="34" charset="0"/>
                <a:cs typeface="David" panose="020E0502060401010101" pitchFamily="34" charset="-79"/>
              </a:rPr>
              <a:t>מתרגלים לטעם מגיל צעיר</a:t>
            </a:r>
            <a:r>
              <a:rPr lang="en-US" sz="1600" dirty="0">
                <a:solidFill>
                  <a:srgbClr val="000000"/>
                </a:solidFill>
                <a:latin typeface="David" panose="020E0502060401010101" pitchFamily="34" charset="-79"/>
                <a:ea typeface="Calibri" panose="020F0502020204030204" pitchFamily="34" charset="0"/>
                <a:cs typeface="David" panose="020E0502060401010101" pitchFamily="34" charset="-79"/>
              </a:rPr>
              <a:t>.  </a:t>
            </a:r>
            <a:r>
              <a:rPr lang="he-IL" sz="1600" dirty="0">
                <a:solidFill>
                  <a:srgbClr val="000000"/>
                </a:solidFill>
                <a:latin typeface="David" panose="020E0502060401010101" pitchFamily="34" charset="-79"/>
                <a:ea typeface="Calibri" panose="020F0502020204030204" pitchFamily="34" charset="0"/>
                <a:cs typeface="David" panose="020E0502060401010101" pitchFamily="34" charset="-79"/>
              </a:rPr>
              <a:t>המוצר חודר לזיכרון שלנו כמשהו </a:t>
            </a:r>
            <a:r>
              <a:rPr lang="he-IL" sz="1600" dirty="0" smtClean="0">
                <a:solidFill>
                  <a:srgbClr val="000000"/>
                </a:solidFill>
                <a:latin typeface="David" panose="020E0502060401010101" pitchFamily="34" charset="-79"/>
                <a:ea typeface="Calibri" panose="020F0502020204030204" pitchFamily="34" charset="0"/>
                <a:cs typeface="David" panose="020E0502060401010101" pitchFamily="34" charset="-79"/>
              </a:rPr>
              <a:t>מוכר</a:t>
            </a:r>
            <a:r>
              <a:rPr lang="en-US" sz="1600" dirty="0" smtClean="0">
                <a:solidFill>
                  <a:srgbClr val="000000"/>
                </a:solidFill>
                <a:latin typeface="David" panose="020E0502060401010101" pitchFamily="34" charset="-79"/>
                <a:ea typeface="Calibri" panose="020F0502020204030204" pitchFamily="34" charset="0"/>
                <a:cs typeface="David" panose="020E0502060401010101" pitchFamily="34" charset="-79"/>
              </a:rPr>
              <a:t> </a:t>
            </a:r>
            <a:r>
              <a:rPr lang="he-IL" sz="1600" dirty="0">
                <a:solidFill>
                  <a:srgbClr val="000000"/>
                </a:solidFill>
                <a:latin typeface="David" panose="020E0502060401010101" pitchFamily="34" charset="-79"/>
                <a:ea typeface="Calibri" panose="020F0502020204030204" pitchFamily="34" charset="0"/>
                <a:cs typeface="David" panose="020E0502060401010101" pitchFamily="34" charset="-79"/>
              </a:rPr>
              <a:t>שמספר לנו סיפור עבר.  מתברר שאנשים מפתחים נאמנות </a:t>
            </a:r>
            <a:r>
              <a:rPr lang="he-IL" sz="1600" dirty="0" smtClean="0">
                <a:solidFill>
                  <a:srgbClr val="000000"/>
                </a:solidFill>
                <a:latin typeface="David" panose="020E0502060401010101" pitchFamily="34" charset="-79"/>
                <a:ea typeface="Calibri" panose="020F0502020204030204" pitchFamily="34" charset="0"/>
                <a:cs typeface="David" panose="020E0502060401010101" pitchFamily="34" charset="-79"/>
              </a:rPr>
              <a:t>לטעם.</a:t>
            </a:r>
            <a:r>
              <a:rPr lang="en-US" sz="1600" dirty="0" smtClean="0">
                <a:solidFill>
                  <a:srgbClr val="000000"/>
                </a:solidFill>
                <a:latin typeface="David" panose="020E0502060401010101" pitchFamily="34" charset="-79"/>
                <a:ea typeface="Calibri" panose="020F0502020204030204" pitchFamily="34" charset="0"/>
                <a:cs typeface="David" panose="020E0502060401010101" pitchFamily="34" charset="-79"/>
              </a:rPr>
              <a:t>  </a:t>
            </a:r>
            <a:r>
              <a:rPr lang="he-IL" sz="1600" dirty="0">
                <a:solidFill>
                  <a:srgbClr val="000000"/>
                </a:solidFill>
                <a:latin typeface="David" panose="020E0502060401010101" pitchFamily="34" charset="-79"/>
                <a:ea typeface="Calibri" panose="020F0502020204030204" pitchFamily="34" charset="0"/>
                <a:cs typeface="David" panose="020E0502060401010101" pitchFamily="34" charset="-79"/>
              </a:rPr>
              <a:t>מחקרים בארה</a:t>
            </a:r>
            <a:r>
              <a:rPr lang="en-US" sz="1600" dirty="0">
                <a:solidFill>
                  <a:srgbClr val="000000"/>
                </a:solidFill>
                <a:latin typeface="David" panose="020E0502060401010101" pitchFamily="34" charset="-79"/>
                <a:ea typeface="Calibri" panose="020F0502020204030204" pitchFamily="34" charset="0"/>
                <a:cs typeface="David" panose="020E0502060401010101" pitchFamily="34" charset="-79"/>
              </a:rPr>
              <a:t>"</a:t>
            </a:r>
            <a:r>
              <a:rPr lang="he-IL" sz="1600" dirty="0">
                <a:solidFill>
                  <a:srgbClr val="000000"/>
                </a:solidFill>
                <a:latin typeface="David" panose="020E0502060401010101" pitchFamily="34" charset="-79"/>
                <a:ea typeface="Calibri" panose="020F0502020204030204" pitchFamily="34" charset="0"/>
                <a:cs typeface="David" panose="020E0502060401010101" pitchFamily="34" charset="-79"/>
              </a:rPr>
              <a:t>ב הראו כי מי שכילד שתה בבית רק קוקה קולה</a:t>
            </a:r>
            <a:r>
              <a:rPr lang="en-US" sz="1600" dirty="0">
                <a:solidFill>
                  <a:srgbClr val="000000"/>
                </a:solidFill>
                <a:latin typeface="David" panose="020E0502060401010101" pitchFamily="34" charset="-79"/>
                <a:ea typeface="Calibri" panose="020F0502020204030204" pitchFamily="34" charset="0"/>
                <a:cs typeface="David" panose="020E0502060401010101" pitchFamily="34" charset="-79"/>
              </a:rPr>
              <a:t> – </a:t>
            </a:r>
            <a:r>
              <a:rPr lang="he-IL" sz="1600" dirty="0">
                <a:solidFill>
                  <a:srgbClr val="000000"/>
                </a:solidFill>
                <a:latin typeface="David" panose="020E0502060401010101" pitchFamily="34" charset="-79"/>
                <a:ea typeface="Calibri" panose="020F0502020204030204" pitchFamily="34" charset="0"/>
                <a:cs typeface="David" panose="020E0502060401010101" pitchFamily="34" charset="-79"/>
              </a:rPr>
              <a:t>לעולם ימשיך לשתות קוקה </a:t>
            </a:r>
            <a:r>
              <a:rPr lang="he-IL" sz="1600" dirty="0" smtClean="0">
                <a:solidFill>
                  <a:srgbClr val="000000"/>
                </a:solidFill>
                <a:latin typeface="David" panose="020E0502060401010101" pitchFamily="34" charset="-79"/>
                <a:ea typeface="Calibri" panose="020F0502020204030204" pitchFamily="34" charset="0"/>
                <a:cs typeface="David" panose="020E0502060401010101" pitchFamily="34" charset="-79"/>
              </a:rPr>
              <a:t>קולה.</a:t>
            </a:r>
            <a:r>
              <a:rPr lang="en-US" sz="1600" dirty="0" smtClean="0">
                <a:solidFill>
                  <a:srgbClr val="000000"/>
                </a:solidFill>
                <a:latin typeface="David" panose="020E0502060401010101" pitchFamily="34" charset="-79"/>
                <a:ea typeface="Calibri" panose="020F0502020204030204" pitchFamily="34" charset="0"/>
                <a:cs typeface="David" panose="020E0502060401010101" pitchFamily="34" charset="-79"/>
              </a:rPr>
              <a:t> </a:t>
            </a:r>
            <a:endParaRPr lang="he-IL" sz="1600" dirty="0" smtClean="0">
              <a:solidFill>
                <a:srgbClr val="000000"/>
              </a:solidFill>
              <a:latin typeface="David" panose="020E0502060401010101" pitchFamily="34" charset="-79"/>
              <a:ea typeface="Calibri" panose="020F0502020204030204" pitchFamily="34" charset="0"/>
              <a:cs typeface="David" panose="020E0502060401010101" pitchFamily="34" charset="-79"/>
            </a:endParaRPr>
          </a:p>
          <a:p>
            <a:pPr>
              <a:lnSpc>
                <a:spcPct val="107000"/>
              </a:lnSpc>
            </a:pPr>
            <a:r>
              <a:rPr lang="he-IL" sz="1600" b="1" dirty="0" smtClean="0">
                <a:solidFill>
                  <a:srgbClr val="000000"/>
                </a:solidFill>
                <a:latin typeface="David" panose="020E0502060401010101" pitchFamily="34" charset="-79"/>
                <a:ea typeface="Calibri" panose="020F0502020204030204" pitchFamily="34" charset="0"/>
                <a:cs typeface="David" panose="020E0502060401010101" pitchFamily="34" charset="-79"/>
              </a:rPr>
              <a:t>סיבה </a:t>
            </a:r>
            <a:r>
              <a:rPr lang="he-IL" sz="1600" b="1" dirty="0">
                <a:solidFill>
                  <a:srgbClr val="000000"/>
                </a:solidFill>
                <a:latin typeface="David" panose="020E0502060401010101" pitchFamily="34" charset="-79"/>
                <a:ea typeface="Calibri" panose="020F0502020204030204" pitchFamily="34" charset="0"/>
                <a:cs typeface="David" panose="020E0502060401010101" pitchFamily="34" charset="-79"/>
              </a:rPr>
              <a:t>נוספת </a:t>
            </a:r>
            <a:r>
              <a:rPr lang="he-IL" sz="1600" dirty="0">
                <a:solidFill>
                  <a:srgbClr val="000000"/>
                </a:solidFill>
                <a:latin typeface="David" panose="020E0502060401010101" pitchFamily="34" charset="-79"/>
                <a:ea typeface="Calibri" panose="020F0502020204030204" pitchFamily="34" charset="0"/>
                <a:cs typeface="David" panose="020E0502060401010101" pitchFamily="34" charset="-79"/>
              </a:rPr>
              <a:t>היא מערכת מכירה והפצה מקומית חזקה שממילא שולטת בשוק</a:t>
            </a:r>
            <a:r>
              <a:rPr lang="en-US" sz="1600" dirty="0">
                <a:solidFill>
                  <a:srgbClr val="000000"/>
                </a:solidFill>
                <a:latin typeface="David" panose="020E0502060401010101" pitchFamily="34" charset="-79"/>
                <a:ea typeface="Calibri" panose="020F0502020204030204" pitchFamily="34" charset="0"/>
                <a:cs typeface="David" panose="020E0502060401010101" pitchFamily="34" charset="-79"/>
              </a:rPr>
              <a:t>.</a:t>
            </a:r>
            <a:endParaRPr lang="en-US" sz="1600" dirty="0">
              <a:latin typeface="David" panose="020E0502060401010101" pitchFamily="34" charset="-79"/>
              <a:ea typeface="Calibri" panose="020F0502020204030204" pitchFamily="34" charset="0"/>
              <a:cs typeface="David" panose="020E0502060401010101" pitchFamily="34" charset="-79"/>
            </a:endParaRPr>
          </a:p>
          <a:p>
            <a:pPr>
              <a:lnSpc>
                <a:spcPct val="107000"/>
              </a:lnSpc>
            </a:pPr>
            <a:r>
              <a:rPr lang="he-IL" sz="1600" b="1" dirty="0">
                <a:solidFill>
                  <a:srgbClr val="000000"/>
                </a:solidFill>
                <a:latin typeface="David" panose="020E0502060401010101" pitchFamily="34" charset="-79"/>
                <a:ea typeface="Calibri" panose="020F0502020204030204" pitchFamily="34" charset="0"/>
                <a:cs typeface="David" panose="020E0502060401010101" pitchFamily="34" charset="-79"/>
              </a:rPr>
              <a:t>סיבה אחרת </a:t>
            </a:r>
            <a:r>
              <a:rPr lang="he-IL" sz="1600" dirty="0">
                <a:solidFill>
                  <a:srgbClr val="000000"/>
                </a:solidFill>
                <a:latin typeface="David" panose="020E0502060401010101" pitchFamily="34" charset="-79"/>
                <a:ea typeface="Calibri" panose="020F0502020204030204" pitchFamily="34" charset="0"/>
                <a:cs typeface="David" panose="020E0502060401010101" pitchFamily="34" charset="-79"/>
              </a:rPr>
              <a:t>היא הישענות על מותג בינלאומי מוכר</a:t>
            </a:r>
            <a:r>
              <a:rPr lang="en-US" sz="1600" dirty="0" smtClean="0">
                <a:solidFill>
                  <a:srgbClr val="000000"/>
                </a:solidFill>
                <a:latin typeface="David" panose="020E0502060401010101" pitchFamily="34" charset="-79"/>
                <a:ea typeface="Calibri" panose="020F0502020204030204" pitchFamily="34" charset="0"/>
                <a:cs typeface="David" panose="020E0502060401010101" pitchFamily="34" charset="-79"/>
              </a:rPr>
              <a:t>,</a:t>
            </a:r>
            <a:r>
              <a:rPr lang="he-IL" sz="1600" dirty="0" smtClean="0">
                <a:solidFill>
                  <a:srgbClr val="000000"/>
                </a:solidFill>
                <a:latin typeface="David" panose="020E0502060401010101" pitchFamily="34" charset="-79"/>
                <a:ea typeface="Calibri" panose="020F0502020204030204" pitchFamily="34" charset="0"/>
                <a:cs typeface="David" panose="020E0502060401010101" pitchFamily="34" charset="-79"/>
              </a:rPr>
              <a:t> שמאחוריו </a:t>
            </a:r>
            <a:r>
              <a:rPr lang="he-IL" sz="1600" dirty="0">
                <a:solidFill>
                  <a:srgbClr val="000000"/>
                </a:solidFill>
                <a:latin typeface="David" panose="020E0502060401010101" pitchFamily="34" charset="-79"/>
                <a:ea typeface="Calibri" panose="020F0502020204030204" pitchFamily="34" charset="0"/>
                <a:cs typeface="David" panose="020E0502060401010101" pitchFamily="34" charset="-79"/>
              </a:rPr>
              <a:t>ידע טכנולוגי מוכח</a:t>
            </a:r>
            <a:r>
              <a:rPr lang="en-US" sz="1600" dirty="0">
                <a:solidFill>
                  <a:srgbClr val="000000"/>
                </a:solidFill>
                <a:latin typeface="David" panose="020E0502060401010101" pitchFamily="34" charset="-79"/>
                <a:ea typeface="Calibri" panose="020F0502020204030204" pitchFamily="34" charset="0"/>
                <a:cs typeface="David" panose="020E0502060401010101" pitchFamily="34" charset="-79"/>
              </a:rPr>
              <a:t>.</a:t>
            </a:r>
            <a:endParaRPr lang="en-US" sz="1600" dirty="0">
              <a:latin typeface="David" panose="020E0502060401010101" pitchFamily="34" charset="-79"/>
              <a:ea typeface="Calibri" panose="020F0502020204030204" pitchFamily="34" charset="0"/>
              <a:cs typeface="David" panose="020E0502060401010101" pitchFamily="34" charset="-79"/>
            </a:endParaRPr>
          </a:p>
          <a:p>
            <a:pPr>
              <a:lnSpc>
                <a:spcPct val="107000"/>
              </a:lnSpc>
            </a:pPr>
            <a:r>
              <a:rPr lang="he-IL" sz="1600" b="1" dirty="0" smtClean="0">
                <a:solidFill>
                  <a:srgbClr val="000000"/>
                </a:solidFill>
                <a:latin typeface="David" panose="020E0502060401010101" pitchFamily="34" charset="-79"/>
                <a:ea typeface="Calibri" panose="020F0502020204030204" pitchFamily="34" charset="0"/>
                <a:cs typeface="David" panose="020E0502060401010101" pitchFamily="34" charset="-79"/>
              </a:rPr>
              <a:t>התשובה </a:t>
            </a:r>
            <a:r>
              <a:rPr lang="he-IL" sz="1600" b="1" dirty="0">
                <a:solidFill>
                  <a:srgbClr val="000000"/>
                </a:solidFill>
                <a:latin typeface="David" panose="020E0502060401010101" pitchFamily="34" charset="-79"/>
                <a:ea typeface="Calibri" panose="020F0502020204030204" pitchFamily="34" charset="0"/>
                <a:cs typeface="David" panose="020E0502060401010101" pitchFamily="34" charset="-79"/>
              </a:rPr>
              <a:t>במבנה תקין</a:t>
            </a:r>
            <a:r>
              <a:rPr lang="en-US" sz="1600" b="1" dirty="0">
                <a:solidFill>
                  <a:srgbClr val="000000"/>
                </a:solidFill>
                <a:latin typeface="David" panose="020E0502060401010101" pitchFamily="34" charset="-79"/>
                <a:ea typeface="Calibri" panose="020F0502020204030204" pitchFamily="34" charset="0"/>
                <a:cs typeface="David" panose="020E0502060401010101" pitchFamily="34" charset="-79"/>
              </a:rPr>
              <a:t>:</a:t>
            </a:r>
            <a:endParaRPr lang="en-US" sz="1600" dirty="0">
              <a:latin typeface="David" panose="020E0502060401010101" pitchFamily="34" charset="-79"/>
              <a:ea typeface="Calibri" panose="020F0502020204030204" pitchFamily="34" charset="0"/>
              <a:cs typeface="David" panose="020E0502060401010101" pitchFamily="34" charset="-79"/>
            </a:endParaRPr>
          </a:p>
          <a:p>
            <a:pPr>
              <a:lnSpc>
                <a:spcPct val="107000"/>
              </a:lnSpc>
            </a:pPr>
            <a:r>
              <a:rPr lang="he-IL" sz="1600" b="1" dirty="0">
                <a:solidFill>
                  <a:srgbClr val="FF0000"/>
                </a:solidFill>
                <a:latin typeface="David" panose="020E0502060401010101" pitchFamily="34" charset="-79"/>
                <a:ea typeface="Calibri" panose="020F0502020204030204" pitchFamily="34" charset="0"/>
                <a:cs typeface="David" panose="020E0502060401010101" pitchFamily="34" charset="-79"/>
              </a:rPr>
              <a:t>הישראלי שומר אמונים למוצרים </a:t>
            </a:r>
            <a:r>
              <a:rPr lang="he-IL" sz="1600" b="1" dirty="0" err="1">
                <a:solidFill>
                  <a:srgbClr val="FF0000"/>
                </a:solidFill>
                <a:latin typeface="David" panose="020E0502060401010101" pitchFamily="34" charset="-79"/>
                <a:ea typeface="Calibri" panose="020F0502020204030204" pitchFamily="34" charset="0"/>
                <a:cs typeface="David" panose="020E0502060401010101" pitchFamily="34" charset="-79"/>
              </a:rPr>
              <a:t>מסויימים</a:t>
            </a:r>
            <a:r>
              <a:rPr lang="he-IL" sz="1600" b="1" dirty="0">
                <a:solidFill>
                  <a:srgbClr val="FF0000"/>
                </a:solidFill>
                <a:latin typeface="David" panose="020E0502060401010101" pitchFamily="34" charset="-79"/>
                <a:ea typeface="Calibri" panose="020F0502020204030204" pitchFamily="34" charset="0"/>
                <a:cs typeface="David" panose="020E0502060401010101" pitchFamily="34" charset="-79"/>
              </a:rPr>
              <a:t> במשך שנים </a:t>
            </a:r>
            <a:r>
              <a:rPr lang="en-US" sz="1600" b="1" dirty="0">
                <a:solidFill>
                  <a:srgbClr val="FF0000"/>
                </a:solidFill>
                <a:latin typeface="David" panose="020E0502060401010101" pitchFamily="34" charset="-79"/>
                <a:ea typeface="Calibri" panose="020F0502020204030204" pitchFamily="34" charset="0"/>
                <a:cs typeface="David" panose="020E0502060401010101" pitchFamily="34" charset="-79"/>
              </a:rPr>
              <a:t>. </a:t>
            </a:r>
            <a:r>
              <a:rPr lang="he-IL" sz="1600" b="1" dirty="0">
                <a:solidFill>
                  <a:srgbClr val="000000"/>
                </a:solidFill>
                <a:latin typeface="David" panose="020E0502060401010101" pitchFamily="34" charset="-79"/>
                <a:ea typeface="Calibri" panose="020F0502020204030204" pitchFamily="34" charset="0"/>
                <a:cs typeface="David" panose="020E0502060401010101" pitchFamily="34" charset="-79"/>
              </a:rPr>
              <a:t>סיבה אחת </a:t>
            </a:r>
            <a:r>
              <a:rPr lang="he-IL" sz="1600" dirty="0" smtClean="0">
                <a:solidFill>
                  <a:srgbClr val="000000"/>
                </a:solidFill>
                <a:latin typeface="David" panose="020E0502060401010101" pitchFamily="34" charset="-79"/>
                <a:ea typeface="Calibri" panose="020F0502020204030204" pitchFamily="34" charset="0"/>
                <a:cs typeface="David" panose="020E0502060401010101" pitchFamily="34" charset="-79"/>
              </a:rPr>
              <a:t>היא </a:t>
            </a:r>
            <a:r>
              <a:rPr lang="he-IL" sz="1600" dirty="0" smtClean="0">
                <a:solidFill>
                  <a:srgbClr val="000000"/>
                </a:solidFill>
                <a:latin typeface="David" panose="020E0502060401010101" pitchFamily="34" charset="-79"/>
                <a:ea typeface="Calibri" panose="020F0502020204030204" pitchFamily="34" charset="0"/>
                <a:cs typeface="David" panose="020E0502060401010101" pitchFamily="34" charset="-79"/>
              </a:rPr>
              <a:t>השפעה חזקה </a:t>
            </a:r>
            <a:r>
              <a:rPr lang="he-IL" sz="1600" dirty="0">
                <a:solidFill>
                  <a:srgbClr val="000000"/>
                </a:solidFill>
                <a:latin typeface="David" panose="020E0502060401010101" pitchFamily="34" charset="-79"/>
                <a:ea typeface="Calibri" panose="020F0502020204030204" pitchFamily="34" charset="0"/>
                <a:cs typeface="David" panose="020E0502060401010101" pitchFamily="34" charset="-79"/>
              </a:rPr>
              <a:t>של הרגלי הילדות</a:t>
            </a:r>
            <a:r>
              <a:rPr lang="en-US" sz="1600" dirty="0">
                <a:solidFill>
                  <a:srgbClr val="000000"/>
                </a:solidFill>
                <a:latin typeface="David" panose="020E0502060401010101" pitchFamily="34" charset="-79"/>
                <a:ea typeface="Calibri" panose="020F0502020204030204" pitchFamily="34" charset="0"/>
                <a:cs typeface="David" panose="020E0502060401010101" pitchFamily="34" charset="-79"/>
              </a:rPr>
              <a:t> – </a:t>
            </a:r>
            <a:r>
              <a:rPr lang="he-IL" sz="1600" dirty="0">
                <a:solidFill>
                  <a:srgbClr val="000000"/>
                </a:solidFill>
                <a:latin typeface="David" panose="020E0502060401010101" pitchFamily="34" charset="-79"/>
                <a:ea typeface="Calibri" panose="020F0502020204030204" pitchFamily="34" charset="0"/>
                <a:cs typeface="David" panose="020E0502060401010101" pitchFamily="34" charset="-79"/>
              </a:rPr>
              <a:t>מתרגלים לטעם מגיל צעיר</a:t>
            </a:r>
            <a:r>
              <a:rPr lang="en-US" sz="1600" dirty="0">
                <a:solidFill>
                  <a:srgbClr val="000000"/>
                </a:solidFill>
                <a:latin typeface="David" panose="020E0502060401010101" pitchFamily="34" charset="-79"/>
                <a:ea typeface="Calibri" panose="020F0502020204030204" pitchFamily="34" charset="0"/>
                <a:cs typeface="David" panose="020E0502060401010101" pitchFamily="34" charset="-79"/>
              </a:rPr>
              <a:t>.  </a:t>
            </a:r>
            <a:r>
              <a:rPr lang="he-IL" sz="1600" dirty="0">
                <a:solidFill>
                  <a:srgbClr val="000000"/>
                </a:solidFill>
                <a:latin typeface="David" panose="020E0502060401010101" pitchFamily="34" charset="-79"/>
                <a:ea typeface="Calibri" panose="020F0502020204030204" pitchFamily="34" charset="0"/>
                <a:cs typeface="David" panose="020E0502060401010101" pitchFamily="34" charset="-79"/>
              </a:rPr>
              <a:t>המוצר חודר </a:t>
            </a:r>
            <a:r>
              <a:rPr lang="he-IL" sz="1600" dirty="0" smtClean="0">
                <a:solidFill>
                  <a:srgbClr val="000000"/>
                </a:solidFill>
                <a:latin typeface="David" panose="020E0502060401010101" pitchFamily="34" charset="-79"/>
                <a:ea typeface="Calibri" panose="020F0502020204030204" pitchFamily="34" charset="0"/>
                <a:cs typeface="David" panose="020E0502060401010101" pitchFamily="34" charset="-79"/>
              </a:rPr>
              <a:t>לזיכרון שלנו </a:t>
            </a:r>
            <a:r>
              <a:rPr lang="he-IL" sz="1600" dirty="0">
                <a:solidFill>
                  <a:srgbClr val="000000"/>
                </a:solidFill>
                <a:latin typeface="David" panose="020E0502060401010101" pitchFamily="34" charset="-79"/>
                <a:ea typeface="Calibri" panose="020F0502020204030204" pitchFamily="34" charset="0"/>
                <a:cs typeface="David" panose="020E0502060401010101" pitchFamily="34" charset="-79"/>
              </a:rPr>
              <a:t>כמשהו מוכר</a:t>
            </a:r>
            <a:r>
              <a:rPr lang="en-US" sz="1600" dirty="0">
                <a:solidFill>
                  <a:srgbClr val="000000"/>
                </a:solidFill>
                <a:latin typeface="David" panose="020E0502060401010101" pitchFamily="34" charset="-79"/>
                <a:ea typeface="Calibri" panose="020F0502020204030204" pitchFamily="34" charset="0"/>
                <a:cs typeface="David" panose="020E0502060401010101" pitchFamily="34" charset="-79"/>
              </a:rPr>
              <a:t>, </a:t>
            </a:r>
            <a:r>
              <a:rPr lang="he-IL" sz="1600" dirty="0" smtClean="0">
                <a:solidFill>
                  <a:srgbClr val="000000"/>
                </a:solidFill>
                <a:latin typeface="David" panose="020E0502060401010101" pitchFamily="34" charset="-79"/>
                <a:ea typeface="Calibri" panose="020F0502020204030204" pitchFamily="34" charset="0"/>
                <a:cs typeface="David" panose="020E0502060401010101" pitchFamily="34" charset="-79"/>
              </a:rPr>
              <a:t> שמספר </a:t>
            </a:r>
            <a:r>
              <a:rPr lang="he-IL" sz="1600" dirty="0">
                <a:solidFill>
                  <a:srgbClr val="000000"/>
                </a:solidFill>
                <a:latin typeface="David" panose="020E0502060401010101" pitchFamily="34" charset="-79"/>
                <a:ea typeface="Calibri" panose="020F0502020204030204" pitchFamily="34" charset="0"/>
                <a:cs typeface="David" panose="020E0502060401010101" pitchFamily="34" charset="-79"/>
              </a:rPr>
              <a:t>לנו סיפור עבר</a:t>
            </a:r>
            <a:r>
              <a:rPr lang="en-US" sz="1600" dirty="0">
                <a:solidFill>
                  <a:srgbClr val="000000"/>
                </a:solidFill>
                <a:latin typeface="David" panose="020E0502060401010101" pitchFamily="34" charset="-79"/>
                <a:ea typeface="Calibri" panose="020F0502020204030204" pitchFamily="34" charset="0"/>
                <a:cs typeface="David" panose="020E0502060401010101" pitchFamily="34" charset="-79"/>
              </a:rPr>
              <a:t>. </a:t>
            </a:r>
            <a:r>
              <a:rPr lang="en-US" sz="1600" b="1" dirty="0">
                <a:solidFill>
                  <a:srgbClr val="000000"/>
                </a:solidFill>
                <a:latin typeface="David" panose="020E0502060401010101" pitchFamily="34" charset="-79"/>
                <a:ea typeface="Calibri" panose="020F0502020204030204" pitchFamily="34" charset="0"/>
                <a:cs typeface="David" panose="020E0502060401010101" pitchFamily="34" charset="-79"/>
              </a:rPr>
              <a:t> </a:t>
            </a:r>
            <a:r>
              <a:rPr lang="he-IL" sz="1600" b="1" dirty="0">
                <a:solidFill>
                  <a:srgbClr val="000000"/>
                </a:solidFill>
                <a:latin typeface="David" panose="020E0502060401010101" pitchFamily="34" charset="-79"/>
                <a:ea typeface="Calibri" panose="020F0502020204030204" pitchFamily="34" charset="0"/>
                <a:cs typeface="David" panose="020E0502060401010101" pitchFamily="34" charset="-79"/>
              </a:rPr>
              <a:t>סיבה נוספת היא </a:t>
            </a:r>
            <a:r>
              <a:rPr lang="he-IL" sz="1600" dirty="0">
                <a:solidFill>
                  <a:srgbClr val="000000"/>
                </a:solidFill>
                <a:latin typeface="David" panose="020E0502060401010101" pitchFamily="34" charset="-79"/>
                <a:ea typeface="Calibri" panose="020F0502020204030204" pitchFamily="34" charset="0"/>
                <a:cs typeface="David" panose="020E0502060401010101" pitchFamily="34" charset="-79"/>
              </a:rPr>
              <a:t>ההשפעה של מערכת מכירה והפצה מקומית חזקה ששולטת בשוק</a:t>
            </a:r>
            <a:r>
              <a:rPr lang="en-US" sz="1600" dirty="0">
                <a:solidFill>
                  <a:srgbClr val="000000"/>
                </a:solidFill>
                <a:latin typeface="David" panose="020E0502060401010101" pitchFamily="34" charset="-79"/>
                <a:ea typeface="Calibri" panose="020F0502020204030204" pitchFamily="34" charset="0"/>
                <a:cs typeface="David" panose="020E0502060401010101" pitchFamily="34" charset="-79"/>
              </a:rPr>
              <a:t>. </a:t>
            </a:r>
            <a:r>
              <a:rPr lang="he-IL" sz="1600" dirty="0" smtClean="0">
                <a:solidFill>
                  <a:srgbClr val="000000"/>
                </a:solidFill>
                <a:latin typeface="David" panose="020E0502060401010101" pitchFamily="34" charset="-79"/>
                <a:ea typeface="Calibri" panose="020F0502020204030204" pitchFamily="34" charset="0"/>
                <a:cs typeface="David" panose="020E0502060401010101" pitchFamily="34" charset="-79"/>
              </a:rPr>
              <a:t> </a:t>
            </a:r>
            <a:r>
              <a:rPr lang="he-IL" sz="1600" b="1" dirty="0" smtClean="0">
                <a:solidFill>
                  <a:srgbClr val="000000"/>
                </a:solidFill>
                <a:latin typeface="David" panose="020E0502060401010101" pitchFamily="34" charset="-79"/>
                <a:ea typeface="Calibri" panose="020F0502020204030204" pitchFamily="34" charset="0"/>
                <a:cs typeface="David" panose="020E0502060401010101" pitchFamily="34" charset="-79"/>
              </a:rPr>
              <a:t>סיבה אחרת היא  </a:t>
            </a:r>
            <a:r>
              <a:rPr lang="he-IL" sz="1600" dirty="0">
                <a:solidFill>
                  <a:srgbClr val="000000"/>
                </a:solidFill>
                <a:latin typeface="David" panose="020E0502060401010101" pitchFamily="34" charset="-79"/>
                <a:ea typeface="Calibri" panose="020F0502020204030204" pitchFamily="34" charset="0"/>
                <a:cs typeface="David" panose="020E0502060401010101" pitchFamily="34" charset="-79"/>
              </a:rPr>
              <a:t>ההישענות של הישראלי על מותג בינלאומי </a:t>
            </a:r>
            <a:r>
              <a:rPr lang="he-IL" sz="1600" dirty="0" smtClean="0">
                <a:solidFill>
                  <a:srgbClr val="000000"/>
                </a:solidFill>
                <a:latin typeface="David" panose="020E0502060401010101" pitchFamily="34" charset="-79"/>
                <a:ea typeface="Calibri" panose="020F0502020204030204" pitchFamily="34" charset="0"/>
                <a:cs typeface="David" panose="020E0502060401010101" pitchFamily="34" charset="-79"/>
              </a:rPr>
              <a:t>מוכר</a:t>
            </a:r>
            <a:r>
              <a:rPr lang="he-IL" sz="1600" dirty="0">
                <a:solidFill>
                  <a:srgbClr val="000000"/>
                </a:solidFill>
                <a:latin typeface="David" panose="020E0502060401010101" pitchFamily="34" charset="-79"/>
                <a:ea typeface="Calibri" panose="020F0502020204030204" pitchFamily="34" charset="0"/>
                <a:cs typeface="David" panose="020E0502060401010101" pitchFamily="34" charset="-79"/>
              </a:rPr>
              <a:t>.</a:t>
            </a:r>
            <a:r>
              <a:rPr lang="he-IL" sz="1600" b="1" dirty="0">
                <a:solidFill>
                  <a:srgbClr val="000000"/>
                </a:solidFill>
                <a:latin typeface="David" panose="020E0502060401010101" pitchFamily="34" charset="-79"/>
                <a:ea typeface="Calibri" panose="020F0502020204030204" pitchFamily="34" charset="0"/>
                <a:cs typeface="David" panose="020E0502060401010101" pitchFamily="34" charset="-79"/>
              </a:rPr>
              <a:t> </a:t>
            </a:r>
            <a:endParaRPr lang="en-US" sz="1600" dirty="0">
              <a:latin typeface="David" panose="020E0502060401010101" pitchFamily="34" charset="-79"/>
              <a:ea typeface="Calibri" panose="020F0502020204030204" pitchFamily="34" charset="0"/>
              <a:cs typeface="David" panose="020E0502060401010101" pitchFamily="34" charset="-79"/>
            </a:endParaRPr>
          </a:p>
        </p:txBody>
      </p:sp>
    </p:spTree>
    <p:extLst>
      <p:ext uri="{BB962C8B-B14F-4D97-AF65-F5344CB8AC3E}">
        <p14:creationId xmlns:p14="http://schemas.microsoft.com/office/powerpoint/2010/main" val="346683628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913774" y="449706"/>
            <a:ext cx="10364451" cy="788252"/>
          </a:xfrm>
        </p:spPr>
        <p:txBody>
          <a:bodyPr>
            <a:normAutofit/>
          </a:bodyPr>
          <a:lstStyle/>
          <a:p>
            <a:pPr algn="ctr"/>
            <a:r>
              <a:rPr lang="he-IL" sz="3500" b="1" dirty="0">
                <a:ln w="24500" cmpd="dbl">
                  <a:solidFill>
                    <a:srgbClr val="94A43E">
                      <a:shade val="85000"/>
                      <a:satMod val="155000"/>
                    </a:srgbClr>
                  </a:solidFill>
                  <a:prstDash val="solid"/>
                  <a:miter lim="800000"/>
                </a:ln>
                <a:solidFill>
                  <a:schemeClr val="accent4"/>
                </a:solidFill>
                <a:effectLst>
                  <a:outerShdw blurRad="38100" dist="38100" dir="7020000" algn="tl">
                    <a:srgbClr val="000000">
                      <a:alpha val="35000"/>
                    </a:srgbClr>
                  </a:outerShdw>
                </a:effectLst>
                <a:latin typeface="David" panose="020E0502060401010101" pitchFamily="34" charset="-79"/>
                <a:ea typeface="+mn-ea"/>
                <a:cs typeface="David" panose="020E0502060401010101" pitchFamily="34" charset="-79"/>
              </a:rPr>
              <a:t>אסטרטגיית הקריאה = דיאלוג עם הטקסט</a:t>
            </a:r>
            <a:endParaRPr lang="he-IL" sz="3500" b="1" dirty="0">
              <a:ln w="24500" cmpd="dbl">
                <a:solidFill>
                  <a:srgbClr val="94A43E">
                    <a:shade val="85000"/>
                    <a:satMod val="155000"/>
                  </a:srgbClr>
                </a:solidFill>
                <a:prstDash val="solid"/>
                <a:miter lim="800000"/>
              </a:ln>
              <a:solidFill>
                <a:schemeClr val="accent4"/>
              </a:solidFill>
              <a:effectLst>
                <a:outerShdw blurRad="38100" dist="38100" dir="7020000" algn="tl">
                  <a:srgbClr val="000000">
                    <a:alpha val="35000"/>
                  </a:srgbClr>
                </a:outerShdw>
              </a:effectLst>
              <a:latin typeface="David" panose="020E0502060401010101" pitchFamily="34" charset="-79"/>
              <a:ea typeface="+mn-ea"/>
              <a:cs typeface="David" panose="020E0502060401010101" pitchFamily="34" charset="-79"/>
            </a:endParaRPr>
          </a:p>
        </p:txBody>
      </p:sp>
      <p:sp>
        <p:nvSpPr>
          <p:cNvPr id="3" name="מציין מיקום תוכן 2"/>
          <p:cNvSpPr>
            <a:spLocks noGrp="1"/>
          </p:cNvSpPr>
          <p:nvPr>
            <p:ph sz="quarter" idx="13"/>
          </p:nvPr>
        </p:nvSpPr>
        <p:spPr>
          <a:xfrm>
            <a:off x="393895" y="1364566"/>
            <a:ext cx="10884330" cy="4956721"/>
          </a:xfrm>
        </p:spPr>
        <p:txBody>
          <a:bodyPr>
            <a:noAutofit/>
          </a:bodyPr>
          <a:lstStyle/>
          <a:p>
            <a:pPr marL="0" lvl="0" indent="0">
              <a:buNone/>
            </a:pPr>
            <a:r>
              <a:rPr lang="he-IL" b="1" dirty="0">
                <a:solidFill>
                  <a:srgbClr val="002060"/>
                </a:solidFill>
                <a:latin typeface="David" panose="020E0502060401010101" pitchFamily="34" charset="-79"/>
                <a:cs typeface="David" panose="020E0502060401010101" pitchFamily="34" charset="-79"/>
              </a:rPr>
              <a:t>התלמידים ישתמשו באסטרטגיית הקריאה מתוך מודעות לתהליך:</a:t>
            </a:r>
            <a:endParaRPr lang="en-US" dirty="0">
              <a:solidFill>
                <a:srgbClr val="002060"/>
              </a:solidFill>
              <a:latin typeface="David" panose="020E0502060401010101" pitchFamily="34" charset="-79"/>
              <a:cs typeface="David" panose="020E0502060401010101" pitchFamily="34" charset="-79"/>
            </a:endParaRPr>
          </a:p>
          <a:p>
            <a:pPr marL="0" indent="0">
              <a:buNone/>
            </a:pPr>
            <a:r>
              <a:rPr lang="he-IL" dirty="0" smtClean="0">
                <a:solidFill>
                  <a:srgbClr val="002060"/>
                </a:solidFill>
                <a:latin typeface="David" panose="020E0502060401010101" pitchFamily="34" charset="-79"/>
                <a:cs typeface="David" panose="020E0502060401010101" pitchFamily="34" charset="-79"/>
              </a:rPr>
              <a:t>כדי </a:t>
            </a:r>
            <a:r>
              <a:rPr lang="he-IL" dirty="0">
                <a:solidFill>
                  <a:srgbClr val="002060"/>
                </a:solidFill>
                <a:latin typeface="David" panose="020E0502060401010101" pitchFamily="34" charset="-79"/>
                <a:cs typeface="David" panose="020E0502060401010101" pitchFamily="34" charset="-79"/>
              </a:rPr>
              <a:t>להבין טקסט, </a:t>
            </a:r>
            <a:r>
              <a:rPr lang="he-IL" dirty="0" smtClean="0">
                <a:solidFill>
                  <a:srgbClr val="002060"/>
                </a:solidFill>
                <a:latin typeface="David" panose="020E0502060401010101" pitchFamily="34" charset="-79"/>
                <a:cs typeface="David" panose="020E0502060401010101" pitchFamily="34" charset="-79"/>
              </a:rPr>
              <a:t>התלמיד לומד  </a:t>
            </a:r>
            <a:r>
              <a:rPr lang="he-IL" dirty="0">
                <a:solidFill>
                  <a:srgbClr val="002060"/>
                </a:solidFill>
                <a:latin typeface="David" panose="020E0502060401010101" pitchFamily="34" charset="-79"/>
                <a:cs typeface="David" panose="020E0502060401010101" pitchFamily="34" charset="-79"/>
              </a:rPr>
              <a:t>לנהל </a:t>
            </a:r>
            <a:r>
              <a:rPr lang="he-IL" b="1" dirty="0">
                <a:solidFill>
                  <a:srgbClr val="002060"/>
                </a:solidFill>
                <a:latin typeface="David" panose="020E0502060401010101" pitchFamily="34" charset="-79"/>
                <a:cs typeface="David" panose="020E0502060401010101" pitchFamily="34" charset="-79"/>
              </a:rPr>
              <a:t>דיאלוג </a:t>
            </a:r>
            <a:r>
              <a:rPr lang="he-IL" dirty="0" smtClean="0">
                <a:solidFill>
                  <a:srgbClr val="002060"/>
                </a:solidFill>
                <a:latin typeface="David" panose="020E0502060401010101" pitchFamily="34" charset="-79"/>
                <a:cs typeface="David" panose="020E0502060401010101" pitchFamily="34" charset="-79"/>
              </a:rPr>
              <a:t>עם הכתוב, אותו </a:t>
            </a:r>
            <a:r>
              <a:rPr lang="he-IL" b="1" dirty="0" smtClean="0">
                <a:solidFill>
                  <a:srgbClr val="002060"/>
                </a:solidFill>
                <a:latin typeface="David" panose="020E0502060401010101" pitchFamily="34" charset="-79"/>
                <a:cs typeface="David" panose="020E0502060401010101" pitchFamily="34" charset="-79"/>
              </a:rPr>
              <a:t>דיאלוג </a:t>
            </a:r>
            <a:r>
              <a:rPr lang="he-IL" dirty="0" smtClean="0">
                <a:solidFill>
                  <a:srgbClr val="002060"/>
                </a:solidFill>
                <a:latin typeface="David" panose="020E0502060401010101" pitchFamily="34" charset="-79"/>
                <a:cs typeface="David" panose="020E0502060401010101" pitchFamily="34" charset="-79"/>
              </a:rPr>
              <a:t>שהם מפעילים בכתיבה באמצעות הכלי </a:t>
            </a:r>
            <a:r>
              <a:rPr lang="he-IL" b="1" dirty="0" smtClean="0">
                <a:solidFill>
                  <a:srgbClr val="002060"/>
                </a:solidFill>
                <a:latin typeface="David" panose="020E0502060401010101" pitchFamily="34" charset="-79"/>
                <a:cs typeface="David" panose="020E0502060401010101" pitchFamily="34" charset="-79"/>
              </a:rPr>
              <a:t>הבעה בשלבים</a:t>
            </a:r>
            <a:endParaRPr lang="he-IL" dirty="0" smtClean="0">
              <a:solidFill>
                <a:srgbClr val="002060"/>
              </a:solidFill>
              <a:latin typeface="David" panose="020E0502060401010101" pitchFamily="34" charset="-79"/>
              <a:cs typeface="David" panose="020E0502060401010101" pitchFamily="34" charset="-79"/>
            </a:endParaRPr>
          </a:p>
          <a:p>
            <a:pPr marL="0" indent="0">
              <a:buNone/>
            </a:pPr>
            <a:r>
              <a:rPr lang="he-IL" dirty="0" smtClean="0">
                <a:solidFill>
                  <a:srgbClr val="002060"/>
                </a:solidFill>
                <a:latin typeface="David" panose="020E0502060401010101" pitchFamily="34" charset="-79"/>
                <a:cs typeface="David" panose="020E0502060401010101" pitchFamily="34" charset="-79"/>
              </a:rPr>
              <a:t>קורא </a:t>
            </a:r>
            <a:r>
              <a:rPr lang="he-IL" dirty="0">
                <a:solidFill>
                  <a:srgbClr val="002060"/>
                </a:solidFill>
                <a:latin typeface="David" panose="020E0502060401010101" pitchFamily="34" charset="-79"/>
                <a:cs typeface="David" panose="020E0502060401010101" pitchFamily="34" charset="-79"/>
              </a:rPr>
              <a:t>שניגש לטקסט בלי </a:t>
            </a:r>
            <a:r>
              <a:rPr lang="he-IL" dirty="0" smtClean="0">
                <a:solidFill>
                  <a:srgbClr val="002060"/>
                </a:solidFill>
                <a:latin typeface="David" panose="020E0502060401010101" pitchFamily="34" charset="-79"/>
                <a:cs typeface="David" panose="020E0502060401010101" pitchFamily="34" charset="-79"/>
              </a:rPr>
              <a:t>לשאול שאלות   -   הוא </a:t>
            </a:r>
            <a:r>
              <a:rPr lang="he-IL" dirty="0">
                <a:solidFill>
                  <a:srgbClr val="002060"/>
                </a:solidFill>
                <a:latin typeface="David" panose="020E0502060401010101" pitchFamily="34" charset="-79"/>
                <a:cs typeface="David" panose="020E0502060401010101" pitchFamily="34" charset="-79"/>
              </a:rPr>
              <a:t>קורא </a:t>
            </a:r>
            <a:r>
              <a:rPr lang="he-IL" dirty="0" smtClean="0">
                <a:solidFill>
                  <a:srgbClr val="002060"/>
                </a:solidFill>
                <a:latin typeface="David" panose="020E0502060401010101" pitchFamily="34" charset="-79"/>
                <a:cs typeface="David" panose="020E0502060401010101" pitchFamily="34" charset="-79"/>
              </a:rPr>
              <a:t> </a:t>
            </a:r>
            <a:r>
              <a:rPr lang="he-IL" dirty="0" smtClean="0">
                <a:solidFill>
                  <a:srgbClr val="002060"/>
                </a:solidFill>
                <a:latin typeface="David" panose="020E0502060401010101" pitchFamily="34" charset="-79"/>
                <a:cs typeface="David" panose="020E0502060401010101" pitchFamily="34" charset="-79"/>
              </a:rPr>
              <a:t>סביל.</a:t>
            </a:r>
            <a:endParaRPr lang="he-IL" dirty="0">
              <a:solidFill>
                <a:srgbClr val="002060"/>
              </a:solidFill>
              <a:latin typeface="David" panose="020E0502060401010101" pitchFamily="34" charset="-79"/>
              <a:cs typeface="David" panose="020E0502060401010101" pitchFamily="34" charset="-79"/>
            </a:endParaRPr>
          </a:p>
          <a:p>
            <a:pPr marL="0" indent="0">
              <a:buNone/>
            </a:pPr>
            <a:r>
              <a:rPr lang="he-IL" dirty="0" smtClean="0">
                <a:solidFill>
                  <a:srgbClr val="002060"/>
                </a:solidFill>
                <a:latin typeface="David" panose="020E0502060401010101" pitchFamily="34" charset="-79"/>
                <a:cs typeface="David" panose="020E0502060401010101" pitchFamily="34" charset="-79"/>
              </a:rPr>
              <a:t>                                                  </a:t>
            </a:r>
            <a:r>
              <a:rPr lang="he-IL" b="1" dirty="0" smtClean="0">
                <a:solidFill>
                  <a:srgbClr val="002060"/>
                </a:solidFill>
                <a:latin typeface="David" panose="020E0502060401010101" pitchFamily="34" charset="-79"/>
                <a:cs typeface="David" panose="020E0502060401010101" pitchFamily="34" charset="-79"/>
              </a:rPr>
              <a:t>קורא </a:t>
            </a:r>
            <a:r>
              <a:rPr lang="he-IL" b="1" dirty="0">
                <a:solidFill>
                  <a:srgbClr val="002060"/>
                </a:solidFill>
                <a:latin typeface="David" panose="020E0502060401010101" pitchFamily="34" charset="-79"/>
                <a:cs typeface="David" panose="020E0502060401010101" pitchFamily="34" charset="-79"/>
              </a:rPr>
              <a:t>סביל = קורא סובל</a:t>
            </a:r>
            <a:endParaRPr lang="en-US" b="1" dirty="0">
              <a:solidFill>
                <a:srgbClr val="002060"/>
              </a:solidFill>
              <a:latin typeface="David" panose="020E0502060401010101" pitchFamily="34" charset="-79"/>
              <a:cs typeface="David" panose="020E0502060401010101" pitchFamily="34" charset="-79"/>
            </a:endParaRPr>
          </a:p>
          <a:p>
            <a:pPr marL="0" indent="0">
              <a:buNone/>
            </a:pPr>
            <a:r>
              <a:rPr lang="he-IL" dirty="0">
                <a:solidFill>
                  <a:srgbClr val="002060"/>
                </a:solidFill>
                <a:latin typeface="David" panose="020E0502060401010101" pitchFamily="34" charset="-79"/>
                <a:cs typeface="David" panose="020E0502060401010101" pitchFamily="34" charset="-79"/>
              </a:rPr>
              <a:t>קורא שבמהלך הקריאה מחפש תשובות לשאלה/</a:t>
            </a:r>
            <a:r>
              <a:rPr lang="he-IL" dirty="0" err="1">
                <a:solidFill>
                  <a:srgbClr val="002060"/>
                </a:solidFill>
                <a:latin typeface="David" panose="020E0502060401010101" pitchFamily="34" charset="-79"/>
                <a:cs typeface="David" panose="020E0502060401010101" pitchFamily="34" charset="-79"/>
              </a:rPr>
              <a:t>ות</a:t>
            </a:r>
            <a:r>
              <a:rPr lang="he-IL" dirty="0">
                <a:solidFill>
                  <a:srgbClr val="002060"/>
                </a:solidFill>
                <a:latin typeface="David" panose="020E0502060401010101" pitchFamily="34" charset="-79"/>
                <a:cs typeface="David" panose="020E0502060401010101" pitchFamily="34" charset="-79"/>
              </a:rPr>
              <a:t> הוא קורא </a:t>
            </a:r>
            <a:r>
              <a:rPr lang="he-IL" dirty="0" smtClean="0">
                <a:solidFill>
                  <a:srgbClr val="002060"/>
                </a:solidFill>
                <a:latin typeface="David" panose="020E0502060401010101" pitchFamily="34" charset="-79"/>
                <a:cs typeface="David" panose="020E0502060401010101" pitchFamily="34" charset="-79"/>
              </a:rPr>
              <a:t>פעיל: </a:t>
            </a:r>
            <a:r>
              <a:rPr lang="he-IL" b="1" dirty="0" smtClean="0">
                <a:solidFill>
                  <a:srgbClr val="002060"/>
                </a:solidFill>
                <a:latin typeface="David" panose="020E0502060401010101" pitchFamily="34" charset="-79"/>
                <a:cs typeface="David" panose="020E0502060401010101" pitchFamily="34" charset="-79"/>
              </a:rPr>
              <a:t>במהלך </a:t>
            </a:r>
            <a:r>
              <a:rPr lang="he-IL" b="1" dirty="0">
                <a:solidFill>
                  <a:srgbClr val="002060"/>
                </a:solidFill>
                <a:latin typeface="David" panose="020E0502060401010101" pitchFamily="34" charset="-79"/>
                <a:cs typeface="David" panose="020E0502060401010101" pitchFamily="34" charset="-79"/>
              </a:rPr>
              <a:t>הקריאה הוא מאשש או מפריך את השערותיו טרם הקריאה. </a:t>
            </a:r>
            <a:endParaRPr lang="he-IL" b="1" dirty="0">
              <a:solidFill>
                <a:srgbClr val="002060"/>
              </a:solidFill>
              <a:latin typeface="David" panose="020E0502060401010101" pitchFamily="34" charset="-79"/>
              <a:cs typeface="David" panose="020E0502060401010101" pitchFamily="34" charset="-79"/>
            </a:endParaRPr>
          </a:p>
          <a:p>
            <a:pPr marL="0" indent="0">
              <a:buNone/>
            </a:pPr>
            <a:r>
              <a:rPr lang="he-IL" b="1" dirty="0">
                <a:solidFill>
                  <a:srgbClr val="002060"/>
                </a:solidFill>
                <a:latin typeface="David" panose="020E0502060401010101" pitchFamily="34" charset="-79"/>
                <a:cs typeface="David" panose="020E0502060401010101" pitchFamily="34" charset="-79"/>
              </a:rPr>
              <a:t>	</a:t>
            </a:r>
            <a:r>
              <a:rPr lang="he-IL" b="1" dirty="0" smtClean="0">
                <a:solidFill>
                  <a:srgbClr val="002060"/>
                </a:solidFill>
                <a:latin typeface="David" panose="020E0502060401010101" pitchFamily="34" charset="-79"/>
                <a:cs typeface="David" panose="020E0502060401010101" pitchFamily="34" charset="-79"/>
              </a:rPr>
              <a:t>		קורא </a:t>
            </a:r>
            <a:r>
              <a:rPr lang="he-IL" b="1" dirty="0">
                <a:solidFill>
                  <a:srgbClr val="002060"/>
                </a:solidFill>
                <a:latin typeface="David" panose="020E0502060401010101" pitchFamily="34" charset="-79"/>
                <a:cs typeface="David" panose="020E0502060401010101" pitchFamily="34" charset="-79"/>
              </a:rPr>
              <a:t>פעיל = קורא יעיל</a:t>
            </a:r>
            <a:endParaRPr lang="en-US" b="1" dirty="0">
              <a:solidFill>
                <a:srgbClr val="002060"/>
              </a:solidFill>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35024530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1046297" y="154690"/>
            <a:ext cx="10364451" cy="1024753"/>
          </a:xfrm>
        </p:spPr>
        <p:txBody>
          <a:bodyPr>
            <a:normAutofit/>
          </a:bodyPr>
          <a:lstStyle/>
          <a:p>
            <a:pPr algn="ctr"/>
            <a:r>
              <a:rPr lang="he-IL" sz="2400" b="1" dirty="0" smtClean="0">
                <a:latin typeface="David" panose="020E0502060401010101" pitchFamily="34" charset="-79"/>
                <a:cs typeface="David" panose="020E0502060401010101" pitchFamily="34" charset="-79"/>
              </a:rPr>
              <a:t>אסטרטגיית הקריאה </a:t>
            </a:r>
            <a:br>
              <a:rPr lang="he-IL" sz="2400" b="1" dirty="0" smtClean="0">
                <a:latin typeface="David" panose="020E0502060401010101" pitchFamily="34" charset="-79"/>
                <a:cs typeface="David" panose="020E0502060401010101" pitchFamily="34" charset="-79"/>
              </a:rPr>
            </a:br>
            <a:r>
              <a:rPr lang="he-IL" sz="2400" b="1" dirty="0" smtClean="0">
                <a:latin typeface="David" panose="020E0502060401010101" pitchFamily="34" charset="-79"/>
                <a:cs typeface="David" panose="020E0502060401010101" pitchFamily="34" charset="-79"/>
              </a:rPr>
              <a:t>הוראות הפעלה לקריאת טקסט </a:t>
            </a:r>
            <a:r>
              <a:rPr lang="he-IL" sz="2400" b="1" dirty="0" err="1" smtClean="0">
                <a:latin typeface="David" panose="020E0502060401010101" pitchFamily="34" charset="-79"/>
                <a:cs typeface="David" panose="020E0502060401010101" pitchFamily="34" charset="-79"/>
              </a:rPr>
              <a:t>מידעי</a:t>
            </a:r>
            <a:endParaRPr lang="he-IL" sz="2400" b="1" dirty="0">
              <a:latin typeface="David" panose="020E0502060401010101" pitchFamily="34" charset="-79"/>
              <a:cs typeface="David" panose="020E0502060401010101" pitchFamily="34" charset="-79"/>
            </a:endParaRPr>
          </a:p>
        </p:txBody>
      </p:sp>
      <p:sp>
        <p:nvSpPr>
          <p:cNvPr id="3" name="מציין מיקום תוכן 2"/>
          <p:cNvSpPr>
            <a:spLocks noGrp="1"/>
          </p:cNvSpPr>
          <p:nvPr>
            <p:ph sz="quarter" idx="13"/>
          </p:nvPr>
        </p:nvSpPr>
        <p:spPr>
          <a:xfrm>
            <a:off x="1046297" y="1359927"/>
            <a:ext cx="10363826" cy="3424107"/>
          </a:xfrm>
        </p:spPr>
        <p:txBody>
          <a:bodyPr>
            <a:normAutofit/>
          </a:bodyPr>
          <a:lstStyle/>
          <a:p>
            <a:pPr marL="0" indent="0" algn="ctr">
              <a:lnSpc>
                <a:spcPct val="107000"/>
              </a:lnSpc>
              <a:spcAft>
                <a:spcPts val="800"/>
              </a:spcAft>
              <a:buNone/>
            </a:pPr>
            <a:r>
              <a:rPr lang="he-IL" b="1" dirty="0">
                <a:latin typeface="Calibri" panose="020F0502020204030204" pitchFamily="34" charset="0"/>
                <a:ea typeface="Calibri" panose="020F0502020204030204" pitchFamily="34" charset="0"/>
                <a:cs typeface="David" panose="020E0502060401010101" pitchFamily="34" charset="-79"/>
              </a:rPr>
              <a:t>הוראות הפעלה לקריאת טקסט </a:t>
            </a:r>
            <a:r>
              <a:rPr lang="he-IL" b="1" dirty="0" err="1" smtClean="0">
                <a:latin typeface="Calibri" panose="020F0502020204030204" pitchFamily="34" charset="0"/>
                <a:ea typeface="Calibri" panose="020F0502020204030204" pitchFamily="34" charset="0"/>
                <a:cs typeface="David" panose="020E0502060401010101" pitchFamily="34" charset="-79"/>
              </a:rPr>
              <a:t>מידעי</a:t>
            </a:r>
            <a:endParaRPr lang="he-IL" b="1" dirty="0" smtClean="0">
              <a:latin typeface="Calibri" panose="020F0502020204030204" pitchFamily="34" charset="0"/>
              <a:ea typeface="Calibri" panose="020F0502020204030204" pitchFamily="34" charset="0"/>
              <a:cs typeface="David" panose="020E0502060401010101" pitchFamily="34" charset="-79"/>
            </a:endParaRPr>
          </a:p>
          <a:p>
            <a:pPr marL="0" indent="0" algn="ctr">
              <a:lnSpc>
                <a:spcPct val="107000"/>
              </a:lnSpc>
              <a:spcAft>
                <a:spcPts val="800"/>
              </a:spcAft>
              <a:buNone/>
            </a:pPr>
            <a:endParaRPr lang="he-IL" sz="1800" b="1" dirty="0">
              <a:latin typeface="Calibri" panose="020F0502020204030204" pitchFamily="34" charset="0"/>
              <a:ea typeface="Calibri" panose="020F0502020204030204" pitchFamily="34" charset="0"/>
              <a:cs typeface="David" panose="020E0502060401010101" pitchFamily="34" charset="-79"/>
            </a:endParaRPr>
          </a:p>
          <a:p>
            <a:pPr marL="0" indent="0" algn="ctr">
              <a:lnSpc>
                <a:spcPct val="107000"/>
              </a:lnSpc>
              <a:spcAft>
                <a:spcPts val="800"/>
              </a:spcAft>
              <a:buNone/>
            </a:pPr>
            <a:r>
              <a:rPr lang="he-IL" sz="1800" dirty="0" smtClean="0">
                <a:latin typeface="Calibri" panose="020F0502020204030204" pitchFamily="34" charset="0"/>
                <a:ea typeface="Calibri" panose="020F0502020204030204" pitchFamily="34" charset="0"/>
                <a:cs typeface="Arial" panose="020B0604020202020204" pitchFamily="34" charset="0"/>
                <a:hlinkClick r:id="rId2" action="ppaction://hlinkfile"/>
              </a:rPr>
              <a:t>הוראות הפעלה לקריאת טקסט </a:t>
            </a:r>
            <a:r>
              <a:rPr lang="he-IL" sz="1800" dirty="0" err="1" smtClean="0">
                <a:latin typeface="Calibri" panose="020F0502020204030204" pitchFamily="34" charset="0"/>
                <a:ea typeface="Calibri" panose="020F0502020204030204" pitchFamily="34" charset="0"/>
                <a:cs typeface="Arial" panose="020B0604020202020204" pitchFamily="34" charset="0"/>
                <a:hlinkClick r:id="rId2" action="ppaction://hlinkfile"/>
              </a:rPr>
              <a:t>מידעי</a:t>
            </a:r>
            <a:r>
              <a:rPr lang="he-IL" sz="1800" dirty="0" smtClean="0">
                <a:latin typeface="Calibri" panose="020F0502020204030204" pitchFamily="34" charset="0"/>
                <a:ea typeface="Calibri" panose="020F0502020204030204" pitchFamily="34" charset="0"/>
                <a:cs typeface="Arial" panose="020B0604020202020204" pitchFamily="34" charset="0"/>
                <a:hlinkClick r:id="rId2" action="ppaction://hlinkfile"/>
              </a:rPr>
              <a:t>.</a:t>
            </a:r>
            <a:r>
              <a:rPr lang="en-US" sz="1800" dirty="0" err="1" smtClean="0">
                <a:latin typeface="Calibri" panose="020F0502020204030204" pitchFamily="34" charset="0"/>
                <a:ea typeface="Calibri" panose="020F0502020204030204" pitchFamily="34" charset="0"/>
                <a:cs typeface="Arial" panose="020B0604020202020204" pitchFamily="34" charset="0"/>
                <a:hlinkClick r:id="rId2" action="ppaction://hlinkfile"/>
              </a:rPr>
              <a:t>docx</a:t>
            </a:r>
            <a:endParaRPr lang="en-US" sz="1800"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80046681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913149" y="251791"/>
            <a:ext cx="10364451" cy="1119099"/>
          </a:xfrm>
        </p:spPr>
        <p:txBody>
          <a:bodyPr/>
          <a:lstStyle/>
          <a:p>
            <a:pPr algn="ctr"/>
            <a:r>
              <a:rPr lang="he-IL" dirty="0" smtClean="0">
                <a:latin typeface="David" panose="020E0502060401010101" pitchFamily="34" charset="-79"/>
                <a:cs typeface="David" panose="020E0502060401010101" pitchFamily="34" charset="-79"/>
              </a:rPr>
              <a:t>נכנסים לכיתה</a:t>
            </a:r>
            <a:endParaRPr lang="he-IL" dirty="0">
              <a:latin typeface="David" panose="020E0502060401010101" pitchFamily="34" charset="-79"/>
              <a:cs typeface="David" panose="020E0502060401010101" pitchFamily="34" charset="-79"/>
            </a:endParaRPr>
          </a:p>
        </p:txBody>
      </p:sp>
      <p:sp>
        <p:nvSpPr>
          <p:cNvPr id="3" name="מציין מיקום תוכן 2"/>
          <p:cNvSpPr>
            <a:spLocks noGrp="1"/>
          </p:cNvSpPr>
          <p:nvPr>
            <p:ph sz="quarter" idx="13"/>
          </p:nvPr>
        </p:nvSpPr>
        <p:spPr>
          <a:xfrm>
            <a:off x="913774" y="1192696"/>
            <a:ext cx="10363826" cy="4598503"/>
          </a:xfrm>
        </p:spPr>
        <p:txBody>
          <a:bodyPr/>
          <a:lstStyle/>
          <a:p>
            <a:endParaRPr lang="he-IL" dirty="0" smtClean="0">
              <a:hlinkClick r:id="rId2" action="ppaction://hlinkfile"/>
            </a:endParaRPr>
          </a:p>
          <a:p>
            <a:r>
              <a:rPr lang="he-IL" dirty="0" smtClean="0">
                <a:latin typeface="David" panose="020E0502060401010101" pitchFamily="34" charset="-79"/>
                <a:cs typeface="David" panose="020E0502060401010101" pitchFamily="34" charset="-79"/>
                <a:hlinkClick r:id="rId3" action="ppaction://hlinkfile" tooltip="חוברת למורה 10.25"/>
              </a:rPr>
              <a:t>חוברת למורה </a:t>
            </a:r>
            <a:endParaRPr lang="he-IL" dirty="0" smtClean="0">
              <a:latin typeface="David" panose="020E0502060401010101" pitchFamily="34" charset="-79"/>
              <a:cs typeface="David" panose="020E0502060401010101" pitchFamily="34" charset="-79"/>
            </a:endParaRPr>
          </a:p>
          <a:p>
            <a:r>
              <a:rPr lang="he-IL" dirty="0" smtClean="0">
                <a:latin typeface="David" panose="020E0502060401010101" pitchFamily="34" charset="-79"/>
                <a:cs typeface="David" panose="020E0502060401010101" pitchFamily="34" charset="-79"/>
                <a:hlinkClick r:id="rId4" action="ppaction://hlinkpres?slideindex=1&amp;slidetitle=" tooltip="חוברת למורה 10.25"/>
              </a:rPr>
              <a:t>מצגת מלווה</a:t>
            </a:r>
            <a:endParaRPr lang="he-IL" dirty="0" smtClean="0">
              <a:latin typeface="David" panose="020E0502060401010101" pitchFamily="34" charset="-79"/>
              <a:cs typeface="David" panose="020E0502060401010101" pitchFamily="34" charset="-79"/>
              <a:hlinkClick r:id="rId5" action="ppaction://hlinkfile" tooltip="חוברת למורה 10.25"/>
            </a:endParaRPr>
          </a:p>
        </p:txBody>
      </p:sp>
    </p:spTree>
    <p:extLst>
      <p:ext uri="{BB962C8B-B14F-4D97-AF65-F5344CB8AC3E}">
        <p14:creationId xmlns:p14="http://schemas.microsoft.com/office/powerpoint/2010/main" val="12423937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0" y="1020417"/>
            <a:ext cx="9568069" cy="4154984"/>
          </a:xfrm>
          <a:prstGeom prst="rect">
            <a:avLst/>
          </a:prstGeom>
          <a:noFill/>
        </p:spPr>
        <p:txBody>
          <a:bodyPr wrap="square" rtlCol="1">
            <a:spAutoFit/>
          </a:bodyPr>
          <a:lstStyle/>
          <a:p>
            <a:pPr algn="r"/>
            <a:r>
              <a:rPr lang="he-IL" sz="2200" b="1" cap="all" dirty="0">
                <a:solidFill>
                  <a:srgbClr val="002060"/>
                </a:solidFill>
                <a:latin typeface="David" panose="020E0502060401010101" pitchFamily="34" charset="-79"/>
                <a:cs typeface="David" panose="020E0502060401010101" pitchFamily="34" charset="-79"/>
              </a:rPr>
              <a:t>כתבו תשובה במבנה תקין של פסקה לשאלה הבאה: </a:t>
            </a:r>
            <a:endParaRPr lang="he-IL" sz="2200" b="1" cap="all" dirty="0" smtClean="0">
              <a:solidFill>
                <a:srgbClr val="002060"/>
              </a:solidFill>
              <a:latin typeface="David" panose="020E0502060401010101" pitchFamily="34" charset="-79"/>
              <a:cs typeface="David" panose="020E0502060401010101" pitchFamily="34" charset="-79"/>
            </a:endParaRPr>
          </a:p>
          <a:p>
            <a:pPr algn="r"/>
            <a:endParaRPr lang="he-IL" sz="2200" b="1" cap="all" dirty="0">
              <a:solidFill>
                <a:srgbClr val="002060"/>
              </a:solidFill>
              <a:latin typeface="David" panose="020E0502060401010101" pitchFamily="34" charset="-79"/>
              <a:cs typeface="David" panose="020E0502060401010101" pitchFamily="34" charset="-79"/>
            </a:endParaRPr>
          </a:p>
          <a:p>
            <a:pPr algn="r"/>
            <a:r>
              <a:rPr lang="he-IL" sz="2200" b="1" cap="all" dirty="0">
                <a:solidFill>
                  <a:srgbClr val="002060"/>
                </a:solidFill>
                <a:latin typeface="David" panose="020E0502060401010101" pitchFamily="34" charset="-79"/>
                <a:cs typeface="David" panose="020E0502060401010101" pitchFamily="34" charset="-79"/>
              </a:rPr>
              <a:t>אני רוצה להצליח - במה את רוצה להצליח כדי לקדם תלמידים עם פערים במיומנויות השפה, ומה לדעתך יעזור לך לעשות זאת</a:t>
            </a:r>
            <a:r>
              <a:rPr lang="he-IL" sz="2200" b="1" cap="all" dirty="0" smtClean="0">
                <a:solidFill>
                  <a:srgbClr val="002060"/>
                </a:solidFill>
                <a:latin typeface="David" panose="020E0502060401010101" pitchFamily="34" charset="-79"/>
                <a:cs typeface="David" panose="020E0502060401010101" pitchFamily="34" charset="-79"/>
              </a:rPr>
              <a:t>?</a:t>
            </a:r>
          </a:p>
          <a:p>
            <a:pPr algn="r"/>
            <a:endParaRPr lang="he-IL" sz="2200" b="1" cap="all" dirty="0">
              <a:solidFill>
                <a:srgbClr val="002060"/>
              </a:solidFill>
              <a:latin typeface="David" panose="020E0502060401010101" pitchFamily="34" charset="-79"/>
              <a:cs typeface="David" panose="020E0502060401010101" pitchFamily="34" charset="-79"/>
            </a:endParaRPr>
          </a:p>
          <a:p>
            <a:pPr algn="r"/>
            <a:r>
              <a:rPr lang="he-IL" sz="2200" b="1" cap="all" dirty="0">
                <a:solidFill>
                  <a:srgbClr val="002060"/>
                </a:solidFill>
                <a:latin typeface="David" panose="020E0502060401010101" pitchFamily="34" charset="-79"/>
                <a:cs typeface="David" panose="020E0502060401010101" pitchFamily="34" charset="-79"/>
              </a:rPr>
              <a:t>לאחר שתסיימו את הכתיבה:</a:t>
            </a:r>
            <a:endParaRPr lang="en-US" sz="2200" b="1" cap="all" dirty="0">
              <a:solidFill>
                <a:srgbClr val="002060"/>
              </a:solidFill>
              <a:latin typeface="David" panose="020E0502060401010101" pitchFamily="34" charset="-79"/>
              <a:cs typeface="David" panose="020E0502060401010101" pitchFamily="34" charset="-79"/>
            </a:endParaRPr>
          </a:p>
          <a:p>
            <a:pPr lvl="0" algn="r"/>
            <a:r>
              <a:rPr lang="he-IL" sz="2200" b="1" cap="all" dirty="0">
                <a:solidFill>
                  <a:srgbClr val="002060"/>
                </a:solidFill>
                <a:latin typeface="David" panose="020E0502060401010101" pitchFamily="34" charset="-79"/>
                <a:cs typeface="David" panose="020E0502060401010101" pitchFamily="34" charset="-79"/>
              </a:rPr>
              <a:t> קראו את מה שכתבתם. </a:t>
            </a:r>
            <a:endParaRPr lang="en-US" sz="2200" b="1" cap="all" dirty="0">
              <a:solidFill>
                <a:srgbClr val="002060"/>
              </a:solidFill>
              <a:latin typeface="David" panose="020E0502060401010101" pitchFamily="34" charset="-79"/>
              <a:cs typeface="David" panose="020E0502060401010101" pitchFamily="34" charset="-79"/>
            </a:endParaRPr>
          </a:p>
          <a:p>
            <a:pPr lvl="0" algn="r"/>
            <a:r>
              <a:rPr lang="he-IL" sz="2200" b="1" cap="all" dirty="0">
                <a:solidFill>
                  <a:srgbClr val="002060"/>
                </a:solidFill>
                <a:latin typeface="David" panose="020E0502060401010101" pitchFamily="34" charset="-79"/>
                <a:cs typeface="David" panose="020E0502060401010101" pitchFamily="34" charset="-79"/>
              </a:rPr>
              <a:t>האם הקריאה נעשית בשטף – כל משפט מתקשר לקודמו ברצף הגיוני? </a:t>
            </a:r>
            <a:endParaRPr lang="en-US" sz="2200" b="1" cap="all" dirty="0">
              <a:solidFill>
                <a:srgbClr val="002060"/>
              </a:solidFill>
              <a:latin typeface="David" panose="020E0502060401010101" pitchFamily="34" charset="-79"/>
              <a:cs typeface="David" panose="020E0502060401010101" pitchFamily="34" charset="-79"/>
            </a:endParaRPr>
          </a:p>
          <a:p>
            <a:pPr lvl="0" algn="r"/>
            <a:r>
              <a:rPr lang="he-IL" sz="2200" b="1" cap="all" dirty="0">
                <a:solidFill>
                  <a:srgbClr val="002060"/>
                </a:solidFill>
                <a:latin typeface="David" panose="020E0502060401010101" pitchFamily="34" charset="-79"/>
                <a:cs typeface="David" panose="020E0502060401010101" pitchFamily="34" charset="-79"/>
              </a:rPr>
              <a:t>האם כל המשפטים מתייחסים לרעיון אחד בלבד?</a:t>
            </a:r>
            <a:endParaRPr lang="en-US" sz="2200" b="1" cap="all" dirty="0">
              <a:solidFill>
                <a:srgbClr val="002060"/>
              </a:solidFill>
              <a:latin typeface="David" panose="020E0502060401010101" pitchFamily="34" charset="-79"/>
              <a:cs typeface="David" panose="020E0502060401010101" pitchFamily="34" charset="-79"/>
            </a:endParaRPr>
          </a:p>
          <a:p>
            <a:pPr lvl="0" algn="r"/>
            <a:r>
              <a:rPr lang="he-IL" sz="2200" b="1" cap="all" dirty="0">
                <a:solidFill>
                  <a:srgbClr val="002060"/>
                </a:solidFill>
                <a:latin typeface="David" panose="020E0502060401010101" pitchFamily="34" charset="-79"/>
                <a:cs typeface="David" panose="020E0502060401010101" pitchFamily="34" charset="-79"/>
              </a:rPr>
              <a:t>יש פיסוק / אין פיסוק</a:t>
            </a:r>
            <a:endParaRPr lang="en-US" sz="2200" b="1" cap="all" dirty="0">
              <a:solidFill>
                <a:srgbClr val="002060"/>
              </a:solidFill>
              <a:latin typeface="David" panose="020E0502060401010101" pitchFamily="34" charset="-79"/>
              <a:cs typeface="David" panose="020E0502060401010101" pitchFamily="34" charset="-79"/>
            </a:endParaRPr>
          </a:p>
          <a:p>
            <a:pPr lvl="0" algn="r"/>
            <a:r>
              <a:rPr lang="he-IL" sz="2200" b="1" cap="all" dirty="0">
                <a:solidFill>
                  <a:srgbClr val="002060"/>
                </a:solidFill>
                <a:latin typeface="David" panose="020E0502060401010101" pitchFamily="34" charset="-79"/>
                <a:cs typeface="David" panose="020E0502060401010101" pitchFamily="34" charset="-79"/>
              </a:rPr>
              <a:t>כמה משפטים יש בתשובה?</a:t>
            </a:r>
            <a:endParaRPr lang="en-US" sz="2200" b="1" cap="all" dirty="0">
              <a:solidFill>
                <a:srgbClr val="002060"/>
              </a:solidFill>
              <a:latin typeface="David" panose="020E0502060401010101" pitchFamily="34" charset="-79"/>
              <a:cs typeface="David" panose="020E0502060401010101" pitchFamily="34" charset="-79"/>
            </a:endParaRPr>
          </a:p>
          <a:p>
            <a:pPr algn="r"/>
            <a:endParaRPr lang="he-IL" sz="2200" b="1" cap="all" dirty="0">
              <a:solidFill>
                <a:srgbClr val="002060"/>
              </a:solidFill>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19499658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תיבת טקסט 2">
            <a:extLst>
              <a:ext uri="{FF2B5EF4-FFF2-40B4-BE49-F238E27FC236}">
                <a16:creationId xmlns:a16="http://schemas.microsoft.com/office/drawing/2014/main" id="{F4A2B51B-ABDB-41E2-BD5F-76FCE6648E32}"/>
              </a:ext>
            </a:extLst>
          </p:cNvPr>
          <p:cNvSpPr txBox="1"/>
          <p:nvPr/>
        </p:nvSpPr>
        <p:spPr>
          <a:xfrm>
            <a:off x="1410789" y="941044"/>
            <a:ext cx="9535886" cy="2740366"/>
          </a:xfrm>
          <a:prstGeom prst="rect">
            <a:avLst/>
          </a:prstGeom>
          <a:noFill/>
        </p:spPr>
        <p:txBody>
          <a:bodyPr wrap="square">
            <a:spAutoFit/>
          </a:bodyPr>
          <a:lstStyle/>
          <a:p>
            <a:pPr algn="r" rtl="1">
              <a:lnSpc>
                <a:spcPct val="115000"/>
              </a:lnSpc>
              <a:spcAft>
                <a:spcPts val="1000"/>
              </a:spcAft>
            </a:pPr>
            <a:r>
              <a:rPr lang="he-IL" sz="2000" dirty="0">
                <a:effectLst/>
                <a:latin typeface="Calibri" panose="020F0502020204030204" pitchFamily="34" charset="0"/>
                <a:ea typeface="Calibri" panose="020F0502020204030204" pitchFamily="34" charset="0"/>
                <a:cs typeface="David" panose="020E0502060401010101" pitchFamily="34" charset="-79"/>
              </a:rPr>
              <a:t>כתבו </a:t>
            </a:r>
            <a:r>
              <a:rPr lang="he-IL" sz="2000" b="1" dirty="0">
                <a:effectLst/>
                <a:latin typeface="Calibri" panose="020F0502020204030204" pitchFamily="34" charset="0"/>
                <a:ea typeface="Calibri" panose="020F0502020204030204" pitchFamily="34" charset="0"/>
                <a:cs typeface="David" panose="020E0502060401010101" pitchFamily="34" charset="-79"/>
              </a:rPr>
              <a:t>פסקה</a:t>
            </a:r>
            <a:r>
              <a:rPr lang="he-IL" sz="2000" dirty="0">
                <a:effectLst/>
                <a:latin typeface="Calibri" panose="020F0502020204030204" pitchFamily="34" charset="0"/>
                <a:ea typeface="Calibri" panose="020F0502020204030204" pitchFamily="34" charset="0"/>
                <a:cs typeface="David" panose="020E0502060401010101" pitchFamily="34" charset="-79"/>
              </a:rPr>
              <a:t> </a:t>
            </a:r>
            <a:r>
              <a:rPr lang="he-IL" sz="2000" b="1" dirty="0">
                <a:effectLst/>
                <a:latin typeface="Calibri" panose="020F0502020204030204" pitchFamily="34" charset="0"/>
                <a:ea typeface="Calibri" panose="020F0502020204030204" pitchFamily="34" charset="0"/>
                <a:cs typeface="David" panose="020E0502060401010101" pitchFamily="34" charset="-79"/>
              </a:rPr>
              <a:t>במבנה תקין</a:t>
            </a:r>
            <a:r>
              <a:rPr lang="he-IL" sz="2000" dirty="0">
                <a:effectLst/>
                <a:latin typeface="Calibri" panose="020F0502020204030204" pitchFamily="34" charset="0"/>
                <a:ea typeface="Calibri" panose="020F0502020204030204" pitchFamily="34" charset="0"/>
                <a:cs typeface="David" panose="020E0502060401010101" pitchFamily="34" charset="-79"/>
              </a:rPr>
              <a:t> בהיקף של 5-6 שורות למשימת הכתיבה הבאה: </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R="457200" algn="r" rtl="1">
              <a:lnSpc>
                <a:spcPct val="150000"/>
              </a:lnSpc>
            </a:pPr>
            <a:r>
              <a:rPr lang="he-IL" sz="2400" b="1"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בעיר שלנו/בישוב שלנו נפתח בית ספר לקוסמים.</a:t>
            </a:r>
          </a:p>
          <a:p>
            <a:pPr marR="457200" algn="r" rtl="1">
              <a:lnSpc>
                <a:spcPct val="150000"/>
              </a:lnSpc>
            </a:pPr>
            <a:r>
              <a:rPr lang="he-IL" sz="2400" b="1"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 החלטת לפנות לבית הספר כדי לבדוק האם כדאי לך להירשם</a:t>
            </a:r>
            <a:r>
              <a:rPr lang="he-IL" sz="2400" b="1" dirty="0">
                <a:solidFill>
                  <a:srgbClr val="000000"/>
                </a:solidFill>
                <a:latin typeface="Times New Roman" panose="02020603050405020304" pitchFamily="18" charset="0"/>
                <a:ea typeface="Times New Roman" panose="02020603050405020304" pitchFamily="18" charset="0"/>
                <a:cs typeface="David" panose="020E0502060401010101" pitchFamily="34" charset="-79"/>
              </a:rPr>
              <a:t>.</a:t>
            </a:r>
          </a:p>
          <a:p>
            <a:pPr marR="457200" algn="r" rtl="1">
              <a:lnSpc>
                <a:spcPct val="150000"/>
              </a:lnSpc>
            </a:pPr>
            <a:r>
              <a:rPr lang="he-IL" sz="2400" b="1" dirty="0">
                <a:solidFill>
                  <a:srgbClr val="000000"/>
                </a:solidFill>
                <a:effectLst/>
                <a:latin typeface="Times New Roman" panose="02020603050405020304" pitchFamily="18" charset="0"/>
                <a:ea typeface="Times New Roman" panose="02020603050405020304" pitchFamily="18" charset="0"/>
                <a:cs typeface="David" panose="020E0502060401010101" pitchFamily="34" charset="-79"/>
              </a:rPr>
              <a:t> תאר את ביקורך בבית הספר וכתוב מה החלטת – האם תרצה להירשם לבית הספר?</a:t>
            </a:r>
            <a:endParaRPr lang="en-US" sz="2000" dirty="0">
              <a:effectLst/>
              <a:latin typeface="Times New Roman" panose="02020603050405020304" pitchFamily="18" charset="0"/>
              <a:ea typeface="Times New Roman" panose="02020603050405020304" pitchFamily="18" charset="0"/>
            </a:endParaRPr>
          </a:p>
        </p:txBody>
      </p:sp>
      <p:sp>
        <p:nvSpPr>
          <p:cNvPr id="4" name="תיבת טקסט 3">
            <a:extLst>
              <a:ext uri="{FF2B5EF4-FFF2-40B4-BE49-F238E27FC236}">
                <a16:creationId xmlns:a16="http://schemas.microsoft.com/office/drawing/2014/main" id="{216E895B-69BE-4BF9-8A82-2E6F34E99BBB}"/>
              </a:ext>
            </a:extLst>
          </p:cNvPr>
          <p:cNvSpPr txBox="1"/>
          <p:nvPr/>
        </p:nvSpPr>
        <p:spPr>
          <a:xfrm>
            <a:off x="3287487" y="164278"/>
            <a:ext cx="6096000" cy="707886"/>
          </a:xfrm>
          <a:prstGeom prst="rect">
            <a:avLst/>
          </a:prstGeom>
          <a:noFill/>
        </p:spPr>
        <p:txBody>
          <a:bodyPr wrap="square">
            <a:spAutoFit/>
          </a:bodyPr>
          <a:lstStyle/>
          <a:p>
            <a:pPr algn="ctr"/>
            <a:r>
              <a:rPr lang="he-IL" sz="4000" b="1" u="sng" dirty="0">
                <a:solidFill>
                  <a:srgbClr val="002060"/>
                </a:solidFill>
                <a:effectLst/>
                <a:ea typeface="Calibri" panose="020F0502020204030204" pitchFamily="34" charset="0"/>
                <a:cs typeface="David" panose="020E0502060401010101" pitchFamily="34" charset="-79"/>
              </a:rPr>
              <a:t>משימת כתיבה</a:t>
            </a:r>
            <a:endParaRPr lang="he-IL" sz="4000" u="sng" dirty="0">
              <a:solidFill>
                <a:srgbClr val="002060"/>
              </a:solidFill>
            </a:endParaRPr>
          </a:p>
        </p:txBody>
      </p:sp>
      <p:sp>
        <p:nvSpPr>
          <p:cNvPr id="6" name="תיבת טקסט 5">
            <a:extLst>
              <a:ext uri="{FF2B5EF4-FFF2-40B4-BE49-F238E27FC236}">
                <a16:creationId xmlns:a16="http://schemas.microsoft.com/office/drawing/2014/main" id="{0490943A-5A2A-495D-BA17-FF1B3E157FAA}"/>
              </a:ext>
            </a:extLst>
          </p:cNvPr>
          <p:cNvSpPr txBox="1"/>
          <p:nvPr/>
        </p:nvSpPr>
        <p:spPr>
          <a:xfrm>
            <a:off x="3326675" y="4396604"/>
            <a:ext cx="7620000" cy="2133789"/>
          </a:xfrm>
          <a:prstGeom prst="rect">
            <a:avLst/>
          </a:prstGeom>
          <a:noFill/>
        </p:spPr>
        <p:txBody>
          <a:bodyPr wrap="square">
            <a:spAutoFit/>
          </a:bodyPr>
          <a:lstStyle/>
          <a:p>
            <a:pPr marL="342900" lvl="0" indent="-342900" algn="r" rtl="1">
              <a:lnSpc>
                <a:spcPct val="150000"/>
              </a:lnSpc>
              <a:buFont typeface="+mj-lt"/>
              <a:buAutoNum type="arabicPeriod"/>
            </a:pPr>
            <a:r>
              <a:rPr lang="he-IL" sz="1800" dirty="0">
                <a:effectLst/>
                <a:latin typeface="Calibri" panose="020F0502020204030204" pitchFamily="34" charset="0"/>
                <a:ea typeface="Calibri" panose="020F0502020204030204" pitchFamily="34" charset="0"/>
                <a:cs typeface="David" panose="020E0502060401010101" pitchFamily="34" charset="-79"/>
              </a:rPr>
              <a:t>קראו את מה שכתבתם. </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50000"/>
              </a:lnSpc>
              <a:buFont typeface="+mj-lt"/>
              <a:buAutoNum type="arabicPeriod"/>
            </a:pPr>
            <a:r>
              <a:rPr lang="he-IL" sz="1800" dirty="0">
                <a:effectLst/>
                <a:latin typeface="Calibri" panose="020F0502020204030204" pitchFamily="34" charset="0"/>
                <a:ea typeface="Calibri" panose="020F0502020204030204" pitchFamily="34" charset="0"/>
                <a:cs typeface="David" panose="020E0502060401010101" pitchFamily="34" charset="-79"/>
              </a:rPr>
              <a:t>האם הקריאה נעשית בשטף – כל משפט מתקשר לקודמו ברצף הגיוני? </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50000"/>
              </a:lnSpc>
              <a:buFont typeface="+mj-lt"/>
              <a:buAutoNum type="arabicPeriod"/>
            </a:pPr>
            <a:r>
              <a:rPr lang="he-IL" sz="1800" dirty="0">
                <a:effectLst/>
                <a:latin typeface="Calibri" panose="020F0502020204030204" pitchFamily="34" charset="0"/>
                <a:ea typeface="Calibri" panose="020F0502020204030204" pitchFamily="34" charset="0"/>
                <a:cs typeface="David" panose="020E0502060401010101" pitchFamily="34" charset="-79"/>
              </a:rPr>
              <a:t>האם כל המשפטים מתייחסים לרעיון אחד בלבד?</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50000"/>
              </a:lnSpc>
              <a:buFont typeface="+mj-lt"/>
              <a:buAutoNum type="arabicPeriod"/>
            </a:pPr>
            <a:r>
              <a:rPr lang="he-IL" sz="1800" dirty="0">
                <a:effectLst/>
                <a:latin typeface="Calibri" panose="020F0502020204030204" pitchFamily="34" charset="0"/>
                <a:ea typeface="Calibri" panose="020F0502020204030204" pitchFamily="34" charset="0"/>
                <a:cs typeface="David" panose="020E0502060401010101" pitchFamily="34" charset="-79"/>
              </a:rPr>
              <a:t>יש פיסוק / אין פיסוק</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50000"/>
              </a:lnSpc>
              <a:spcAft>
                <a:spcPts val="1000"/>
              </a:spcAft>
              <a:buFont typeface="+mj-lt"/>
              <a:buAutoNum type="arabicPeriod"/>
            </a:pPr>
            <a:r>
              <a:rPr lang="he-IL" sz="1800" dirty="0">
                <a:effectLst/>
                <a:latin typeface="Calibri" panose="020F0502020204030204" pitchFamily="34" charset="0"/>
                <a:ea typeface="Calibri" panose="020F0502020204030204" pitchFamily="34" charset="0"/>
                <a:cs typeface="David" panose="020E0502060401010101" pitchFamily="34" charset="-79"/>
              </a:rPr>
              <a:t>כמה משפטים יש בתשובה?</a:t>
            </a:r>
            <a:endParaRPr lang="en-US" sz="16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8" name="תיבת טקסט 7">
            <a:extLst>
              <a:ext uri="{FF2B5EF4-FFF2-40B4-BE49-F238E27FC236}">
                <a16:creationId xmlns:a16="http://schemas.microsoft.com/office/drawing/2014/main" id="{44298D6A-2CF9-4911-ACE0-695CE15AEB77}"/>
              </a:ext>
            </a:extLst>
          </p:cNvPr>
          <p:cNvSpPr txBox="1"/>
          <p:nvPr/>
        </p:nvSpPr>
        <p:spPr>
          <a:xfrm>
            <a:off x="7872550" y="4010467"/>
            <a:ext cx="3021874" cy="369332"/>
          </a:xfrm>
          <a:prstGeom prst="rect">
            <a:avLst/>
          </a:prstGeom>
          <a:noFill/>
        </p:spPr>
        <p:txBody>
          <a:bodyPr wrap="square">
            <a:spAutoFit/>
          </a:bodyPr>
          <a:lstStyle/>
          <a:p>
            <a:pPr algn="r"/>
            <a:r>
              <a:rPr lang="he-IL" sz="1800" b="1" dirty="0">
                <a:solidFill>
                  <a:srgbClr val="002060"/>
                </a:solidFill>
                <a:effectLst/>
                <a:latin typeface="Calibri" panose="020F0502020204030204" pitchFamily="34" charset="0"/>
                <a:ea typeface="Calibri" panose="020F0502020204030204" pitchFamily="34" charset="0"/>
                <a:cs typeface="David" panose="020E0502060401010101" pitchFamily="34" charset="-79"/>
              </a:rPr>
              <a:t>לאחר הכתיבה...</a:t>
            </a:r>
            <a:endParaRPr lang="he-IL" b="1" dirty="0">
              <a:solidFill>
                <a:srgbClr val="002060"/>
              </a:solidFill>
            </a:endParaRPr>
          </a:p>
        </p:txBody>
      </p:sp>
      <p:sp>
        <p:nvSpPr>
          <p:cNvPr id="10" name="תיבת טקסט 9">
            <a:extLst>
              <a:ext uri="{FF2B5EF4-FFF2-40B4-BE49-F238E27FC236}">
                <a16:creationId xmlns:a16="http://schemas.microsoft.com/office/drawing/2014/main" id="{22D4D305-DF38-4834-BD86-5F416B0FB6AC}"/>
              </a:ext>
            </a:extLst>
          </p:cNvPr>
          <p:cNvSpPr txBox="1"/>
          <p:nvPr/>
        </p:nvSpPr>
        <p:spPr>
          <a:xfrm>
            <a:off x="300445" y="6505050"/>
            <a:ext cx="1889760" cy="369332"/>
          </a:xfrm>
          <a:prstGeom prst="rect">
            <a:avLst/>
          </a:prstGeom>
          <a:noFill/>
        </p:spPr>
        <p:txBody>
          <a:bodyPr wrap="square">
            <a:spAutoFit/>
          </a:bodyPr>
          <a:lstStyle/>
          <a:p>
            <a:pPr algn="r"/>
            <a:r>
              <a:rPr lang="he-IL" sz="1800" b="1" dirty="0">
                <a:effectLst/>
                <a:highlight>
                  <a:srgbClr val="FFFF00"/>
                </a:highlight>
                <a:ea typeface="Calibri" panose="020F0502020204030204" pitchFamily="34" charset="0"/>
                <a:cs typeface="David" panose="020E0502060401010101" pitchFamily="34" charset="-79"/>
              </a:rPr>
              <a:t>הערות התלמידים</a:t>
            </a:r>
            <a:endParaRPr lang="he-IL" dirty="0">
              <a:highlight>
                <a:srgbClr val="FFFF00"/>
              </a:highlight>
            </a:endParaRPr>
          </a:p>
        </p:txBody>
      </p:sp>
    </p:spTree>
    <p:extLst>
      <p:ext uri="{BB962C8B-B14F-4D97-AF65-F5344CB8AC3E}">
        <p14:creationId xmlns:p14="http://schemas.microsoft.com/office/powerpoint/2010/main" val="33890612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כותרת משנה 2"/>
          <p:cNvSpPr>
            <a:spLocks noGrp="1"/>
          </p:cNvSpPr>
          <p:nvPr>
            <p:ph type="subTitle" idx="1"/>
          </p:nvPr>
        </p:nvSpPr>
        <p:spPr>
          <a:xfrm>
            <a:off x="848139" y="997226"/>
            <a:ext cx="10043423" cy="4568687"/>
          </a:xfrm>
        </p:spPr>
        <p:txBody>
          <a:bodyPr>
            <a:normAutofit/>
          </a:bodyPr>
          <a:lstStyle/>
          <a:p>
            <a:r>
              <a:rPr lang="he-IL" b="1" dirty="0">
                <a:solidFill>
                  <a:srgbClr val="002060"/>
                </a:solidFill>
                <a:latin typeface="David" panose="020E0502060401010101" pitchFamily="34" charset="-79"/>
                <a:cs typeface="David" panose="020E0502060401010101" pitchFamily="34" charset="-79"/>
              </a:rPr>
              <a:t>הכלי </a:t>
            </a:r>
            <a:r>
              <a:rPr lang="he-IL" b="1" dirty="0" smtClean="0">
                <a:solidFill>
                  <a:srgbClr val="002060"/>
                </a:solidFill>
                <a:latin typeface="David" panose="020E0502060401010101" pitchFamily="34" charset="-79"/>
                <a:cs typeface="David" panose="020E0502060401010101" pitchFamily="34" charset="-79"/>
              </a:rPr>
              <a:t>"הבעה בשלבים" נלמד </a:t>
            </a:r>
            <a:r>
              <a:rPr lang="he-IL" b="1" dirty="0">
                <a:solidFill>
                  <a:srgbClr val="002060"/>
                </a:solidFill>
                <a:latin typeface="David" panose="020E0502060401010101" pitchFamily="34" charset="-79"/>
                <a:cs typeface="David" panose="020E0502060401010101" pitchFamily="34" charset="-79"/>
              </a:rPr>
              <a:t>על פי </a:t>
            </a:r>
            <a:r>
              <a:rPr lang="he-IL" b="1" dirty="0" err="1">
                <a:solidFill>
                  <a:srgbClr val="002060"/>
                </a:solidFill>
                <a:latin typeface="David" panose="020E0502060401010101" pitchFamily="34" charset="-79"/>
                <a:cs typeface="David" panose="020E0502060401010101" pitchFamily="34" charset="-79"/>
              </a:rPr>
              <a:t>תוכנית</a:t>
            </a:r>
            <a:r>
              <a:rPr lang="he-IL" b="1" dirty="0">
                <a:solidFill>
                  <a:srgbClr val="002060"/>
                </a:solidFill>
                <a:latin typeface="David" panose="020E0502060401010101" pitchFamily="34" charset="-79"/>
                <a:cs typeface="David" panose="020E0502060401010101" pitchFamily="34" charset="-79"/>
              </a:rPr>
              <a:t> עבודה סדורה שלב אחר </a:t>
            </a:r>
            <a:r>
              <a:rPr lang="he-IL" b="1" dirty="0" smtClean="0">
                <a:solidFill>
                  <a:srgbClr val="002060"/>
                </a:solidFill>
                <a:latin typeface="David" panose="020E0502060401010101" pitchFamily="34" charset="-79"/>
                <a:cs typeface="David" panose="020E0502060401010101" pitchFamily="34" charset="-79"/>
              </a:rPr>
              <a:t>שלב.</a:t>
            </a:r>
            <a:endParaRPr lang="he-IL" b="1" dirty="0">
              <a:solidFill>
                <a:srgbClr val="002060"/>
              </a:solidFill>
              <a:latin typeface="David" panose="020E0502060401010101" pitchFamily="34" charset="-79"/>
              <a:cs typeface="David" panose="020E0502060401010101" pitchFamily="34" charset="-79"/>
            </a:endParaRPr>
          </a:p>
          <a:p>
            <a:pPr lvl="0"/>
            <a:r>
              <a:rPr lang="he-IL" b="1" dirty="0">
                <a:solidFill>
                  <a:srgbClr val="002060"/>
                </a:solidFill>
                <a:latin typeface="David" panose="020E0502060401010101" pitchFamily="34" charset="-79"/>
                <a:cs typeface="David" panose="020E0502060401010101" pitchFamily="34" charset="-79"/>
              </a:rPr>
              <a:t>התוכנית נבנתה כתוכנית </a:t>
            </a:r>
            <a:r>
              <a:rPr lang="he-IL" b="1" dirty="0" err="1">
                <a:solidFill>
                  <a:srgbClr val="002060"/>
                </a:solidFill>
                <a:latin typeface="David" panose="020E0502060401010101" pitchFamily="34" charset="-79"/>
                <a:cs typeface="David" panose="020E0502060401010101" pitchFamily="34" charset="-79"/>
              </a:rPr>
              <a:t>חוויתית</a:t>
            </a:r>
            <a:r>
              <a:rPr lang="he-IL" b="1" dirty="0">
                <a:solidFill>
                  <a:srgbClr val="002060"/>
                </a:solidFill>
                <a:latin typeface="David" panose="020E0502060401010101" pitchFamily="34" charset="-79"/>
                <a:cs typeface="David" panose="020E0502060401010101" pitchFamily="34" charset="-79"/>
              </a:rPr>
              <a:t> כשהיא מתחשבת בערוצי הקליטה: חזותי ושמיעתי</a:t>
            </a:r>
            <a:r>
              <a:rPr lang="he-IL" dirty="0">
                <a:solidFill>
                  <a:srgbClr val="002060"/>
                </a:solidFill>
                <a:latin typeface="David" panose="020E0502060401010101" pitchFamily="34" charset="-79"/>
                <a:cs typeface="David" panose="020E0502060401010101" pitchFamily="34" charset="-79"/>
              </a:rPr>
              <a:t>.</a:t>
            </a:r>
          </a:p>
          <a:p>
            <a:pPr lvl="0" algn="r"/>
            <a:endParaRPr lang="he-IL" u="sng" dirty="0" smtClean="0">
              <a:solidFill>
                <a:srgbClr val="002060"/>
              </a:solidFill>
              <a:latin typeface="David" panose="020E0502060401010101" pitchFamily="34" charset="-79"/>
              <a:cs typeface="David" panose="020E0502060401010101" pitchFamily="34" charset="-79"/>
            </a:endParaRPr>
          </a:p>
          <a:p>
            <a:pPr lvl="0" algn="r"/>
            <a:r>
              <a:rPr lang="he-IL" u="sng" dirty="0" smtClean="0">
                <a:solidFill>
                  <a:srgbClr val="002060"/>
                </a:solidFill>
                <a:latin typeface="David" panose="020E0502060401010101" pitchFamily="34" charset="-79"/>
                <a:cs typeface="David" panose="020E0502060401010101" pitchFamily="34" charset="-79"/>
              </a:rPr>
              <a:t>הכלי מונגש </a:t>
            </a:r>
            <a:r>
              <a:rPr lang="he-IL" u="sng" dirty="0">
                <a:solidFill>
                  <a:srgbClr val="002060"/>
                </a:solidFill>
                <a:latin typeface="David" panose="020E0502060401010101" pitchFamily="34" charset="-79"/>
                <a:cs typeface="David" panose="020E0502060401010101" pitchFamily="34" charset="-79"/>
              </a:rPr>
              <a:t>לתלמיד </a:t>
            </a:r>
            <a:r>
              <a:rPr lang="he-IL" u="sng" dirty="0" smtClean="0">
                <a:solidFill>
                  <a:srgbClr val="002060"/>
                </a:solidFill>
                <a:latin typeface="David" panose="020E0502060401010101" pitchFamily="34" charset="-79"/>
                <a:cs typeface="David" panose="020E0502060401010101" pitchFamily="34" charset="-79"/>
              </a:rPr>
              <a:t>באמצעות:</a:t>
            </a:r>
            <a:endParaRPr lang="en-US" u="sng" dirty="0">
              <a:solidFill>
                <a:srgbClr val="002060"/>
              </a:solidFill>
              <a:latin typeface="David" panose="020E0502060401010101" pitchFamily="34" charset="-79"/>
              <a:cs typeface="David" panose="020E0502060401010101" pitchFamily="34" charset="-79"/>
            </a:endParaRPr>
          </a:p>
          <a:p>
            <a:pPr marL="342900" lvl="0" indent="-342900" algn="r">
              <a:buFont typeface="Arial" panose="020B0604020202020204" pitchFamily="34" charset="0"/>
              <a:buChar char="•"/>
            </a:pPr>
            <a:r>
              <a:rPr lang="he-IL" dirty="0">
                <a:solidFill>
                  <a:srgbClr val="002060"/>
                </a:solidFill>
                <a:latin typeface="David" panose="020E0502060401010101" pitchFamily="34" charset="-79"/>
                <a:cs typeface="David" panose="020E0502060401010101" pitchFamily="34" charset="-79"/>
              </a:rPr>
              <a:t>תרשים זרימה </a:t>
            </a:r>
            <a:endParaRPr lang="he-IL" dirty="0" smtClean="0">
              <a:solidFill>
                <a:srgbClr val="002060"/>
              </a:solidFill>
              <a:latin typeface="David" panose="020E0502060401010101" pitchFamily="34" charset="-79"/>
              <a:cs typeface="David" panose="020E0502060401010101" pitchFamily="34" charset="-79"/>
            </a:endParaRPr>
          </a:p>
          <a:p>
            <a:pPr marL="342900" lvl="0" indent="-342900" algn="r">
              <a:buFont typeface="Arial" panose="020B0604020202020204" pitchFamily="34" charset="0"/>
              <a:buChar char="•"/>
            </a:pPr>
            <a:r>
              <a:rPr lang="he-IL" dirty="0" smtClean="0">
                <a:solidFill>
                  <a:srgbClr val="002060"/>
                </a:solidFill>
                <a:latin typeface="David" panose="020E0502060401010101" pitchFamily="34" charset="-79"/>
                <a:cs typeface="David" panose="020E0502060401010101" pitchFamily="34" charset="-79"/>
              </a:rPr>
              <a:t>שיר </a:t>
            </a:r>
          </a:p>
          <a:p>
            <a:pPr marL="342900" lvl="0" indent="-342900" algn="r">
              <a:buFont typeface="Arial" panose="020B0604020202020204" pitchFamily="34" charset="0"/>
              <a:buChar char="•"/>
            </a:pPr>
            <a:r>
              <a:rPr lang="he-IL" dirty="0" smtClean="0">
                <a:solidFill>
                  <a:srgbClr val="002060"/>
                </a:solidFill>
                <a:latin typeface="David" panose="020E0502060401010101" pitchFamily="34" charset="-79"/>
                <a:cs typeface="David" panose="020E0502060401010101" pitchFamily="34" charset="-79"/>
              </a:rPr>
              <a:t>משחקים </a:t>
            </a:r>
            <a:r>
              <a:rPr lang="he-IL" dirty="0">
                <a:solidFill>
                  <a:srgbClr val="002060"/>
                </a:solidFill>
                <a:latin typeface="David" panose="020E0502060401010101" pitchFamily="34" charset="-79"/>
                <a:cs typeface="David" panose="020E0502060401010101" pitchFamily="34" charset="-79"/>
              </a:rPr>
              <a:t>כדי להקל על עיבוד ושמירה בזיכרון</a:t>
            </a:r>
            <a:endParaRPr lang="en-US" dirty="0">
              <a:solidFill>
                <a:srgbClr val="002060"/>
              </a:solidFill>
              <a:latin typeface="David" panose="020E0502060401010101" pitchFamily="34" charset="-79"/>
              <a:cs typeface="David" panose="020E0502060401010101" pitchFamily="34" charset="-79"/>
            </a:endParaRPr>
          </a:p>
          <a:p>
            <a:pPr marL="342900" lvl="0" indent="-342900" algn="r">
              <a:buFont typeface="Arial" panose="020B0604020202020204" pitchFamily="34" charset="0"/>
              <a:buChar char="•"/>
            </a:pPr>
            <a:r>
              <a:rPr lang="he-IL" dirty="0">
                <a:solidFill>
                  <a:srgbClr val="002060"/>
                </a:solidFill>
                <a:latin typeface="David" panose="020E0502060401010101" pitchFamily="34" charset="-79"/>
                <a:cs typeface="David" panose="020E0502060401010101" pitchFamily="34" charset="-79"/>
              </a:rPr>
              <a:t>כרטיסי ניווט </a:t>
            </a:r>
            <a:r>
              <a:rPr lang="he-IL" dirty="0" smtClean="0">
                <a:solidFill>
                  <a:srgbClr val="002060"/>
                </a:solidFill>
                <a:latin typeface="David" panose="020E0502060401010101" pitchFamily="34" charset="-79"/>
                <a:cs typeface="David" panose="020E0502060401010101" pitchFamily="34" charset="-79"/>
              </a:rPr>
              <a:t>– </a:t>
            </a:r>
            <a:r>
              <a:rPr lang="he-IL" b="1" dirty="0" smtClean="0">
                <a:solidFill>
                  <a:srgbClr val="002060"/>
                </a:solidFill>
                <a:latin typeface="David" panose="020E0502060401010101" pitchFamily="34" charset="-79"/>
                <a:cs typeface="David" panose="020E0502060401010101" pitchFamily="34" charset="-79"/>
                <a:hlinkClick r:id="rId2" action="ppaction://hlinkfile"/>
              </a:rPr>
              <a:t> </a:t>
            </a:r>
            <a:r>
              <a:rPr lang="he-IL" b="1" dirty="0" smtClean="0">
                <a:solidFill>
                  <a:srgbClr val="002060"/>
                </a:solidFill>
                <a:latin typeface="David" panose="020E0502060401010101" pitchFamily="34" charset="-79"/>
                <a:cs typeface="David" panose="020E0502060401010101" pitchFamily="34" charset="-79"/>
                <a:hlinkClick r:id="rId3" action="ppaction://hlinkfile"/>
              </a:rPr>
              <a:t>ארגז הכלים</a:t>
            </a:r>
            <a:endParaRPr lang="he-IL" dirty="0"/>
          </a:p>
        </p:txBody>
      </p:sp>
    </p:spTree>
    <p:extLst>
      <p:ext uri="{BB962C8B-B14F-4D97-AF65-F5344CB8AC3E}">
        <p14:creationId xmlns:p14="http://schemas.microsoft.com/office/powerpoint/2010/main" val="33805124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מלבן 4"/>
          <p:cNvSpPr/>
          <p:nvPr/>
        </p:nvSpPr>
        <p:spPr>
          <a:xfrm>
            <a:off x="609601" y="300921"/>
            <a:ext cx="10429460" cy="630942"/>
          </a:xfrm>
          <a:prstGeom prst="rect">
            <a:avLst/>
          </a:prstGeom>
        </p:spPr>
        <p:txBody>
          <a:bodyPr wrap="square">
            <a:spAutoFit/>
          </a:bodyPr>
          <a:lstStyle/>
          <a:p>
            <a:pPr algn="ctr" rtl="1" eaLnBrk="1" fontAlgn="auto" hangingPunct="1">
              <a:spcBef>
                <a:spcPts val="0"/>
              </a:spcBef>
              <a:spcAft>
                <a:spcPts val="0"/>
              </a:spcAft>
              <a:defRPr/>
            </a:pPr>
            <a:r>
              <a:rPr lang="he-IL" sz="3500" b="1" dirty="0" smtClean="0">
                <a:ln w="24500" cmpd="dbl">
                  <a:solidFill>
                    <a:srgbClr val="94A43E">
                      <a:shade val="85000"/>
                      <a:satMod val="155000"/>
                    </a:srgbClr>
                  </a:solidFill>
                  <a:prstDash val="solid"/>
                  <a:miter lim="800000"/>
                </a:ln>
                <a:solidFill>
                  <a:schemeClr val="accent4"/>
                </a:solidFill>
                <a:effectLst>
                  <a:outerShdw blurRad="38100" dist="38100" dir="7020000" algn="tl">
                    <a:srgbClr val="000000">
                      <a:alpha val="35000"/>
                    </a:srgbClr>
                  </a:outerShdw>
                </a:effectLst>
                <a:latin typeface="David" panose="020E0502060401010101" pitchFamily="34" charset="-79"/>
                <a:cs typeface="David" panose="020E0502060401010101" pitchFamily="34" charset="-79"/>
              </a:rPr>
              <a:t>"הבעה בשלבים" = אסטרטגיית </a:t>
            </a:r>
            <a:r>
              <a:rPr lang="he-IL" sz="3500" b="1" dirty="0">
                <a:ln w="24500" cmpd="dbl">
                  <a:solidFill>
                    <a:srgbClr val="94A43E">
                      <a:shade val="85000"/>
                      <a:satMod val="155000"/>
                    </a:srgbClr>
                  </a:solidFill>
                  <a:prstDash val="solid"/>
                  <a:miter lim="800000"/>
                </a:ln>
                <a:solidFill>
                  <a:schemeClr val="accent4"/>
                </a:solidFill>
                <a:effectLst>
                  <a:outerShdw blurRad="38100" dist="38100" dir="7020000" algn="tl">
                    <a:srgbClr val="000000">
                      <a:alpha val="35000"/>
                    </a:srgbClr>
                  </a:outerShdw>
                </a:effectLst>
                <a:latin typeface="David" panose="020E0502060401010101" pitchFamily="34" charset="-79"/>
                <a:cs typeface="David" panose="020E0502060401010101" pitchFamily="34" charset="-79"/>
              </a:rPr>
              <a:t>למידה = לומדים </a:t>
            </a:r>
            <a:r>
              <a:rPr lang="he-IL" sz="3500" b="1" dirty="0" smtClean="0">
                <a:ln w="24500" cmpd="dbl">
                  <a:solidFill>
                    <a:srgbClr val="94A43E">
                      <a:shade val="85000"/>
                      <a:satMod val="155000"/>
                    </a:srgbClr>
                  </a:solidFill>
                  <a:prstDash val="solid"/>
                  <a:miter lim="800000"/>
                </a:ln>
                <a:solidFill>
                  <a:schemeClr val="accent4"/>
                </a:solidFill>
                <a:effectLst>
                  <a:outerShdw blurRad="38100" dist="38100" dir="7020000" algn="tl">
                    <a:srgbClr val="000000">
                      <a:alpha val="35000"/>
                    </a:srgbClr>
                  </a:outerShdw>
                </a:effectLst>
                <a:latin typeface="David" panose="020E0502060401010101" pitchFamily="34" charset="-79"/>
                <a:cs typeface="David" panose="020E0502060401010101" pitchFamily="34" charset="-79"/>
              </a:rPr>
              <a:t>להצליח</a:t>
            </a:r>
            <a:endParaRPr lang="he-IL" sz="3500" b="1" dirty="0">
              <a:ln w="24500" cmpd="dbl">
                <a:solidFill>
                  <a:srgbClr val="94A43E">
                    <a:shade val="85000"/>
                    <a:satMod val="155000"/>
                  </a:srgbClr>
                </a:solidFill>
                <a:prstDash val="solid"/>
                <a:miter lim="800000"/>
              </a:ln>
              <a:solidFill>
                <a:schemeClr val="accent4"/>
              </a:solidFill>
              <a:effectLst>
                <a:outerShdw blurRad="38100" dist="38100" dir="7020000" algn="tl">
                  <a:srgbClr val="000000">
                    <a:alpha val="35000"/>
                  </a:srgbClr>
                </a:outerShdw>
              </a:effectLst>
              <a:latin typeface="David" panose="020E0502060401010101" pitchFamily="34" charset="-79"/>
              <a:cs typeface="David" panose="020E0502060401010101" pitchFamily="34" charset="-79"/>
            </a:endParaRPr>
          </a:p>
        </p:txBody>
      </p:sp>
      <p:sp>
        <p:nvSpPr>
          <p:cNvPr id="2" name="TextBox 1"/>
          <p:cNvSpPr txBox="1"/>
          <p:nvPr/>
        </p:nvSpPr>
        <p:spPr>
          <a:xfrm>
            <a:off x="0" y="1249915"/>
            <a:ext cx="11608904" cy="4832092"/>
          </a:xfrm>
          <a:prstGeom prst="rect">
            <a:avLst/>
          </a:prstGeom>
          <a:noFill/>
        </p:spPr>
        <p:txBody>
          <a:bodyPr wrap="square" rtlCol="1">
            <a:spAutoFit/>
          </a:bodyPr>
          <a:lstStyle/>
          <a:p>
            <a:pPr algn="r">
              <a:lnSpc>
                <a:spcPct val="200000"/>
              </a:lnSpc>
            </a:pPr>
            <a:r>
              <a:rPr lang="he-IL" sz="2200" b="1" cap="all" dirty="0" smtClean="0">
                <a:solidFill>
                  <a:srgbClr val="002060"/>
                </a:solidFill>
                <a:latin typeface="David" panose="020E0502060401010101" pitchFamily="34" charset="-79"/>
                <a:cs typeface="David" panose="020E0502060401010101" pitchFamily="34" charset="-79"/>
              </a:rPr>
              <a:t>הכלי </a:t>
            </a:r>
            <a:r>
              <a:rPr lang="he-IL" sz="2200" b="1" cap="all" dirty="0">
                <a:solidFill>
                  <a:srgbClr val="002060"/>
                </a:solidFill>
                <a:latin typeface="David" panose="020E0502060401010101" pitchFamily="34" charset="-79"/>
                <a:cs typeface="David" panose="020E0502060401010101" pitchFamily="34" charset="-79"/>
              </a:rPr>
              <a:t>"הבעה בשלבים"  מלמד את הילדים תכנון, חשיבה, שליטה.</a:t>
            </a:r>
          </a:p>
          <a:p>
            <a:pPr algn="r">
              <a:lnSpc>
                <a:spcPct val="200000"/>
              </a:lnSpc>
            </a:pPr>
            <a:r>
              <a:rPr lang="he-IL" sz="2200" b="1" cap="all" dirty="0">
                <a:solidFill>
                  <a:srgbClr val="002060"/>
                </a:solidFill>
                <a:latin typeface="David" panose="020E0502060401010101" pitchFamily="34" charset="-79"/>
                <a:cs typeface="David" panose="020E0502060401010101" pitchFamily="34" charset="-79"/>
              </a:rPr>
              <a:t>הכלי מלמד את הילדים לשאול שאלות.</a:t>
            </a:r>
          </a:p>
          <a:p>
            <a:pPr algn="r">
              <a:lnSpc>
                <a:spcPct val="200000"/>
              </a:lnSpc>
            </a:pPr>
            <a:r>
              <a:rPr lang="he-IL" sz="2200" b="1" cap="all" dirty="0">
                <a:solidFill>
                  <a:srgbClr val="002060"/>
                </a:solidFill>
                <a:latin typeface="David" panose="020E0502060401010101" pitchFamily="34" charset="-79"/>
                <a:cs typeface="David" panose="020E0502060401010101" pitchFamily="34" charset="-79"/>
              </a:rPr>
              <a:t>הכלי מלמד את הילדים משמעותן של מילות השאלה ומילות ההוראה.</a:t>
            </a:r>
          </a:p>
          <a:p>
            <a:pPr algn="r">
              <a:lnSpc>
                <a:spcPct val="200000"/>
              </a:lnSpc>
            </a:pPr>
            <a:r>
              <a:rPr lang="he-IL" sz="2200" b="1" cap="all" dirty="0">
                <a:solidFill>
                  <a:srgbClr val="002060"/>
                </a:solidFill>
                <a:latin typeface="David" panose="020E0502060401010101" pitchFamily="34" charset="-79"/>
                <a:cs typeface="David" panose="020E0502060401010101" pitchFamily="34" charset="-79"/>
              </a:rPr>
              <a:t>הכלי מלמד את הילדים לנהל דיאלוג עם הטקסט.</a:t>
            </a:r>
          </a:p>
          <a:p>
            <a:pPr algn="r">
              <a:lnSpc>
                <a:spcPct val="200000"/>
              </a:lnSpc>
            </a:pPr>
            <a:r>
              <a:rPr lang="he-IL" sz="2200" b="1" cap="all" dirty="0">
                <a:solidFill>
                  <a:srgbClr val="002060"/>
                </a:solidFill>
                <a:latin typeface="David" panose="020E0502060401010101" pitchFamily="34" charset="-79"/>
                <a:cs typeface="David" panose="020E0502060401010101" pitchFamily="34" charset="-79"/>
              </a:rPr>
              <a:t>דיאלוג – זאת מיומנות שנשתמש בה לכתיבה ולהבנת הטקסט.</a:t>
            </a:r>
          </a:p>
          <a:p>
            <a:pPr algn="r">
              <a:lnSpc>
                <a:spcPct val="200000"/>
              </a:lnSpc>
            </a:pPr>
            <a:r>
              <a:rPr lang="he-IL" sz="2200" b="1" cap="all" dirty="0">
                <a:solidFill>
                  <a:srgbClr val="002060"/>
                </a:solidFill>
                <a:latin typeface="David" panose="020E0502060401010101" pitchFamily="34" charset="-79"/>
                <a:cs typeface="David" panose="020E0502060401010101" pitchFamily="34" charset="-79"/>
              </a:rPr>
              <a:t>הכלי מלמד את הילדים לשים לב למשלב הלשוני כי </a:t>
            </a:r>
            <a:r>
              <a:rPr lang="he-IL" sz="2200" b="1" u="sng" cap="all" dirty="0">
                <a:solidFill>
                  <a:schemeClr val="accent6"/>
                </a:solidFill>
                <a:latin typeface="David" panose="020E0502060401010101" pitchFamily="34" charset="-79"/>
                <a:cs typeface="David" panose="020E0502060401010101" pitchFamily="34" charset="-79"/>
              </a:rPr>
              <a:t>לשפה הכתובה כללים משלה. אין כותבים כמו שמדברים. </a:t>
            </a:r>
          </a:p>
          <a:p>
            <a:pPr algn="ctr">
              <a:lnSpc>
                <a:spcPct val="200000"/>
              </a:lnSpc>
            </a:pPr>
            <a:r>
              <a:rPr lang="he-IL" sz="2200" b="1" cap="all" dirty="0">
                <a:solidFill>
                  <a:srgbClr val="002060"/>
                </a:solidFill>
                <a:latin typeface="David" panose="020E0502060401010101" pitchFamily="34" charset="-79"/>
                <a:cs typeface="David" panose="020E0502060401010101" pitchFamily="34" charset="-79"/>
              </a:rPr>
              <a:t>מה שמיוחד בכלי הוא הקשר בין הכתיבה לקריאה: </a:t>
            </a:r>
            <a:r>
              <a:rPr lang="he-IL" sz="2200" b="1" u="sng" cap="all" dirty="0">
                <a:solidFill>
                  <a:schemeClr val="accent6"/>
                </a:solidFill>
                <a:latin typeface="David" panose="020E0502060401010101" pitchFamily="34" charset="-79"/>
                <a:cs typeface="David" panose="020E0502060401010101" pitchFamily="34" charset="-79"/>
              </a:rPr>
              <a:t>הכלי שישתמשו בו לכתיבה ישמש אותם בקריאה.</a:t>
            </a:r>
            <a:endParaRPr lang="he-IL" sz="2200" b="1" u="sng" cap="all" dirty="0">
              <a:solidFill>
                <a:schemeClr val="accent6"/>
              </a:solidFill>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99605373"/>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913774" y="194447"/>
            <a:ext cx="10364451" cy="878979"/>
          </a:xfrm>
        </p:spPr>
        <p:txBody>
          <a:bodyPr/>
          <a:lstStyle/>
          <a:p>
            <a:r>
              <a:rPr lang="he-IL" b="1" dirty="0" smtClean="0">
                <a:solidFill>
                  <a:srgbClr val="002060"/>
                </a:solidFill>
              </a:rPr>
              <a:t>יעדים</a:t>
            </a:r>
            <a:endParaRPr lang="he-IL" b="1" dirty="0">
              <a:solidFill>
                <a:srgbClr val="002060"/>
              </a:solidFill>
            </a:endParaRPr>
          </a:p>
        </p:txBody>
      </p:sp>
      <p:sp>
        <p:nvSpPr>
          <p:cNvPr id="3" name="מציין מיקום תוכן 2"/>
          <p:cNvSpPr>
            <a:spLocks noGrp="1"/>
          </p:cNvSpPr>
          <p:nvPr>
            <p:ph sz="quarter" idx="13"/>
          </p:nvPr>
        </p:nvSpPr>
        <p:spPr>
          <a:xfrm>
            <a:off x="218364" y="1073426"/>
            <a:ext cx="11846257" cy="6578125"/>
          </a:xfrm>
          <a:noFill/>
        </p:spPr>
        <p:txBody>
          <a:bodyPr>
            <a:noAutofit/>
          </a:bodyPr>
          <a:lstStyle/>
          <a:p>
            <a:pPr>
              <a:lnSpc>
                <a:spcPct val="107000"/>
              </a:lnSpc>
              <a:spcAft>
                <a:spcPts val="800"/>
              </a:spcAft>
              <a:defRPr/>
            </a:pPr>
            <a:r>
              <a:rPr lang="he-IL" sz="2400" b="1" dirty="0" smtClean="0">
                <a:solidFill>
                  <a:srgbClr val="002060"/>
                </a:solidFill>
                <a:latin typeface="David" panose="020E0502060401010101" pitchFamily="34" charset="-79"/>
                <a:ea typeface="Calibri" panose="020F0502020204030204" pitchFamily="34" charset="0"/>
                <a:cs typeface="David" panose="020E0502060401010101" pitchFamily="34" charset="-79"/>
              </a:rPr>
              <a:t>1</a:t>
            </a:r>
            <a:r>
              <a:rPr lang="he-IL" sz="2400" b="1" dirty="0">
                <a:solidFill>
                  <a:srgbClr val="002060"/>
                </a:solidFill>
                <a:latin typeface="David" panose="020E0502060401010101" pitchFamily="34" charset="-79"/>
                <a:ea typeface="Calibri" panose="020F0502020204030204" pitchFamily="34" charset="0"/>
                <a:cs typeface="David" panose="020E0502060401010101" pitchFamily="34" charset="-79"/>
              </a:rPr>
              <a:t>. לימוד </a:t>
            </a:r>
            <a:r>
              <a:rPr lang="he-IL" sz="2400" b="1" dirty="0" smtClean="0">
                <a:solidFill>
                  <a:srgbClr val="002060"/>
                </a:solidFill>
                <a:latin typeface="David" panose="020E0502060401010101" pitchFamily="34" charset="-79"/>
                <a:ea typeface="Calibri" panose="020F0502020204030204" pitchFamily="34" charset="0"/>
                <a:cs typeface="David" panose="020E0502060401010101" pitchFamily="34" charset="-79"/>
              </a:rPr>
              <a:t>אסטרטגיה </a:t>
            </a:r>
            <a:r>
              <a:rPr lang="he-IL" sz="2400" b="1" dirty="0">
                <a:solidFill>
                  <a:srgbClr val="002060"/>
                </a:solidFill>
                <a:latin typeface="David" panose="020E0502060401010101" pitchFamily="34" charset="-79"/>
                <a:ea typeface="Calibri" panose="020F0502020204030204" pitchFamily="34" charset="0"/>
                <a:cs typeface="David" panose="020E0502060401010101" pitchFamily="34" charset="-79"/>
              </a:rPr>
              <a:t>(הבעה בשלבים) </a:t>
            </a:r>
            <a:r>
              <a:rPr lang="he-IL" sz="2400" dirty="0" smtClean="0">
                <a:solidFill>
                  <a:srgbClr val="002060"/>
                </a:solidFill>
                <a:latin typeface="David" panose="020E0502060401010101" pitchFamily="34" charset="-79"/>
                <a:ea typeface="Calibri" panose="020F0502020204030204" pitchFamily="34" charset="0"/>
                <a:cs typeface="David" panose="020E0502060401010101" pitchFamily="34" charset="-79"/>
              </a:rPr>
              <a:t>להבעה בכתב: כתיבה </a:t>
            </a:r>
            <a:r>
              <a:rPr lang="he-IL" sz="2400" dirty="0">
                <a:solidFill>
                  <a:srgbClr val="002060"/>
                </a:solidFill>
                <a:latin typeface="David" panose="020E0502060401010101" pitchFamily="34" charset="-79"/>
                <a:ea typeface="Calibri" panose="020F0502020204030204" pitchFamily="34" charset="0"/>
                <a:cs typeface="David" panose="020E0502060401010101" pitchFamily="34" charset="-79"/>
              </a:rPr>
              <a:t>במבנה תקין </a:t>
            </a:r>
            <a:endParaRPr lang="he-IL" sz="2400" dirty="0" smtClean="0">
              <a:solidFill>
                <a:srgbClr val="002060"/>
              </a:solidFill>
              <a:latin typeface="David" panose="020E0502060401010101" pitchFamily="34" charset="-79"/>
              <a:ea typeface="Calibri" panose="020F0502020204030204" pitchFamily="34" charset="0"/>
              <a:cs typeface="David" panose="020E0502060401010101" pitchFamily="34" charset="-79"/>
            </a:endParaRPr>
          </a:p>
          <a:p>
            <a:pPr marL="0" indent="0">
              <a:lnSpc>
                <a:spcPct val="107000"/>
              </a:lnSpc>
              <a:spcAft>
                <a:spcPts val="800"/>
              </a:spcAft>
              <a:buNone/>
              <a:defRPr/>
            </a:pPr>
            <a:r>
              <a:rPr lang="he-IL" sz="2400" b="1" dirty="0">
                <a:solidFill>
                  <a:srgbClr val="002060"/>
                </a:solidFill>
                <a:latin typeface="David" panose="020E0502060401010101" pitchFamily="34" charset="-79"/>
                <a:ea typeface="Calibri" panose="020F0502020204030204" pitchFamily="34" charset="0"/>
                <a:cs typeface="David" panose="020E0502060401010101" pitchFamily="34" charset="-79"/>
              </a:rPr>
              <a:t> </a:t>
            </a:r>
            <a:r>
              <a:rPr lang="he-IL" sz="2400" b="1" dirty="0" smtClean="0">
                <a:solidFill>
                  <a:srgbClr val="002060"/>
                </a:solidFill>
                <a:latin typeface="David" panose="020E0502060401010101" pitchFamily="34" charset="-79"/>
                <a:ea typeface="Calibri" panose="020F0502020204030204" pitchFamily="34" charset="0"/>
                <a:cs typeface="David" panose="020E0502060401010101" pitchFamily="34" charset="-79"/>
              </a:rPr>
              <a:t>        "משיכת" </a:t>
            </a:r>
            <a:r>
              <a:rPr lang="he-IL" sz="2400" dirty="0" smtClean="0">
                <a:solidFill>
                  <a:srgbClr val="002060"/>
                </a:solidFill>
                <a:latin typeface="David" panose="020E0502060401010101" pitchFamily="34" charset="-79"/>
                <a:ea typeface="Calibri" panose="020F0502020204030204" pitchFamily="34" charset="0"/>
                <a:cs typeface="David" panose="020E0502060401010101" pitchFamily="34" charset="-79"/>
              </a:rPr>
              <a:t>האסטרטגיה לטובת הבנת הטקסט </a:t>
            </a:r>
            <a:r>
              <a:rPr lang="he-IL" sz="2400" b="1" dirty="0" smtClean="0">
                <a:solidFill>
                  <a:srgbClr val="002060"/>
                </a:solidFill>
                <a:latin typeface="David" panose="020E0502060401010101" pitchFamily="34" charset="-79"/>
                <a:ea typeface="Calibri" panose="020F0502020204030204" pitchFamily="34" charset="0"/>
                <a:cs typeface="David" panose="020E0502060401010101" pitchFamily="34" charset="-79"/>
              </a:rPr>
              <a:t>בתחומי הדעת השונים</a:t>
            </a:r>
            <a:r>
              <a:rPr lang="he-IL" sz="2400" dirty="0" smtClean="0">
                <a:solidFill>
                  <a:srgbClr val="002060"/>
                </a:solidFill>
                <a:latin typeface="David" panose="020E0502060401010101" pitchFamily="34" charset="-79"/>
                <a:ea typeface="Calibri" panose="020F0502020204030204" pitchFamily="34" charset="0"/>
                <a:cs typeface="David" panose="020E0502060401010101" pitchFamily="34" charset="-79"/>
              </a:rPr>
              <a:t>, ברמות ההבנה השונות. </a:t>
            </a:r>
          </a:p>
          <a:p>
            <a:pPr marL="0" indent="0">
              <a:lnSpc>
                <a:spcPct val="107000"/>
              </a:lnSpc>
              <a:spcAft>
                <a:spcPts val="800"/>
              </a:spcAft>
              <a:buNone/>
              <a:defRPr/>
            </a:pPr>
            <a:r>
              <a:rPr lang="he-IL" sz="2400" b="1" dirty="0">
                <a:solidFill>
                  <a:srgbClr val="002060"/>
                </a:solidFill>
                <a:latin typeface="David" panose="020E0502060401010101" pitchFamily="34" charset="-79"/>
                <a:ea typeface="Calibri" panose="020F0502020204030204" pitchFamily="34" charset="0"/>
                <a:cs typeface="David" panose="020E0502060401010101" pitchFamily="34" charset="-79"/>
              </a:rPr>
              <a:t> </a:t>
            </a:r>
            <a:r>
              <a:rPr lang="he-IL" sz="2400" b="1" dirty="0" smtClean="0">
                <a:solidFill>
                  <a:srgbClr val="002060"/>
                </a:solidFill>
                <a:latin typeface="David" panose="020E0502060401010101" pitchFamily="34" charset="-79"/>
                <a:ea typeface="Calibri" panose="020F0502020204030204" pitchFamily="34" charset="0"/>
                <a:cs typeface="David" panose="020E0502060401010101" pitchFamily="34" charset="-79"/>
              </a:rPr>
              <a:t>        "משיכת</a:t>
            </a:r>
            <a:r>
              <a:rPr lang="he-IL" sz="2400" b="1" dirty="0">
                <a:solidFill>
                  <a:srgbClr val="002060"/>
                </a:solidFill>
                <a:latin typeface="David" panose="020E0502060401010101" pitchFamily="34" charset="-79"/>
                <a:ea typeface="Calibri" panose="020F0502020204030204" pitchFamily="34" charset="0"/>
                <a:cs typeface="David" panose="020E0502060401010101" pitchFamily="34" charset="-79"/>
              </a:rPr>
              <a:t>" </a:t>
            </a:r>
            <a:r>
              <a:rPr lang="he-IL" sz="2400" dirty="0">
                <a:solidFill>
                  <a:srgbClr val="002060"/>
                </a:solidFill>
                <a:latin typeface="David" panose="020E0502060401010101" pitchFamily="34" charset="-79"/>
                <a:ea typeface="Calibri" panose="020F0502020204030204" pitchFamily="34" charset="0"/>
                <a:cs typeface="David" panose="020E0502060401010101" pitchFamily="34" charset="-79"/>
              </a:rPr>
              <a:t>האסטרטגיה לטובת השיח הדבור.</a:t>
            </a:r>
          </a:p>
          <a:p>
            <a:pPr>
              <a:lnSpc>
                <a:spcPct val="107000"/>
              </a:lnSpc>
              <a:defRPr/>
            </a:pPr>
            <a:r>
              <a:rPr lang="he-IL" sz="2400" b="1" dirty="0">
                <a:solidFill>
                  <a:srgbClr val="002060"/>
                </a:solidFill>
                <a:latin typeface="David" panose="020E0502060401010101" pitchFamily="34" charset="-79"/>
                <a:ea typeface="Calibri" panose="020F0502020204030204" pitchFamily="34" charset="0"/>
                <a:cs typeface="David" panose="020E0502060401010101" pitchFamily="34" charset="-79"/>
              </a:rPr>
              <a:t>2</a:t>
            </a:r>
            <a:r>
              <a:rPr lang="he-IL" sz="2400" b="1" dirty="0" smtClean="0">
                <a:solidFill>
                  <a:srgbClr val="002060"/>
                </a:solidFill>
                <a:latin typeface="David" panose="020E0502060401010101" pitchFamily="34" charset="-79"/>
                <a:ea typeface="Calibri" panose="020F0502020204030204" pitchFamily="34" charset="0"/>
                <a:cs typeface="David" panose="020E0502060401010101" pitchFamily="34" charset="-79"/>
              </a:rPr>
              <a:t>. </a:t>
            </a:r>
            <a:r>
              <a:rPr lang="he-IL" sz="2400" b="1" dirty="0">
                <a:solidFill>
                  <a:srgbClr val="002060"/>
                </a:solidFill>
                <a:latin typeface="David" panose="020E0502060401010101" pitchFamily="34" charset="-79"/>
                <a:ea typeface="Calibri" panose="020F0502020204030204" pitchFamily="34" charset="0"/>
                <a:cs typeface="David" panose="020E0502060401010101" pitchFamily="34" charset="-79"/>
              </a:rPr>
              <a:t>"פיצוח שאלות" - גם שאלה היא טקסט </a:t>
            </a:r>
            <a:r>
              <a:rPr lang="he-IL" sz="2400" dirty="0">
                <a:solidFill>
                  <a:srgbClr val="002060"/>
                </a:solidFill>
                <a:latin typeface="David" panose="020E0502060401010101" pitchFamily="34" charset="-79"/>
                <a:ea typeface="Calibri" panose="020F0502020204030204" pitchFamily="34" charset="0"/>
                <a:cs typeface="David" panose="020E0502060401010101" pitchFamily="34" charset="-79"/>
              </a:rPr>
              <a:t>שצריך להבינו</a:t>
            </a:r>
            <a:r>
              <a:rPr lang="he-IL" sz="2400" dirty="0" smtClean="0">
                <a:solidFill>
                  <a:srgbClr val="002060"/>
                </a:solidFill>
                <a:latin typeface="David" panose="020E0502060401010101" pitchFamily="34" charset="-79"/>
                <a:ea typeface="Calibri" panose="020F0502020204030204" pitchFamily="34" charset="0"/>
                <a:cs typeface="David" panose="020E0502060401010101" pitchFamily="34" charset="-79"/>
              </a:rPr>
              <a:t>. </a:t>
            </a:r>
            <a:endParaRPr lang="he-IL" sz="2400" dirty="0">
              <a:solidFill>
                <a:srgbClr val="002060"/>
              </a:solidFill>
              <a:latin typeface="David" panose="020E0502060401010101" pitchFamily="34" charset="-79"/>
              <a:ea typeface="Calibri" panose="020F0502020204030204" pitchFamily="34" charset="0"/>
              <a:cs typeface="David" panose="020E0502060401010101" pitchFamily="34" charset="-79"/>
            </a:endParaRPr>
          </a:p>
          <a:p>
            <a:pPr>
              <a:lnSpc>
                <a:spcPct val="107000"/>
              </a:lnSpc>
              <a:defRPr/>
            </a:pPr>
            <a:r>
              <a:rPr lang="he-IL" sz="2400" b="1" dirty="0" smtClean="0">
                <a:solidFill>
                  <a:srgbClr val="002060"/>
                </a:solidFill>
                <a:latin typeface="David" panose="020E0502060401010101" pitchFamily="34" charset="-79"/>
                <a:ea typeface="Calibri" panose="020F0502020204030204" pitchFamily="34" charset="0"/>
                <a:cs typeface="David" panose="020E0502060401010101" pitchFamily="34" charset="-79"/>
              </a:rPr>
              <a:t>3. </a:t>
            </a:r>
            <a:r>
              <a:rPr lang="he-IL" sz="2400" dirty="0" smtClean="0">
                <a:solidFill>
                  <a:srgbClr val="002060"/>
                </a:solidFill>
                <a:latin typeface="David" panose="020E0502060401010101" pitchFamily="34" charset="-79"/>
                <a:ea typeface="Calibri" panose="020F0502020204030204" pitchFamily="34" charset="0"/>
                <a:cs typeface="David" panose="020E0502060401010101" pitchFamily="34" charset="-79"/>
              </a:rPr>
              <a:t>שיפור  </a:t>
            </a:r>
            <a:r>
              <a:rPr lang="he-IL" sz="2400" dirty="0">
                <a:solidFill>
                  <a:srgbClr val="002060"/>
                </a:solidFill>
                <a:latin typeface="David" panose="020E0502060401010101" pitchFamily="34" charset="-79"/>
                <a:ea typeface="Calibri" panose="020F0502020204030204" pitchFamily="34" charset="0"/>
                <a:cs typeface="David" panose="020E0502060401010101" pitchFamily="34" charset="-79"/>
              </a:rPr>
              <a:t>וקידום השימוש התקין במבנים תחביריים והבנת מקומם בטקסט </a:t>
            </a:r>
            <a:r>
              <a:rPr lang="he-IL" sz="2400" dirty="0" smtClean="0">
                <a:solidFill>
                  <a:srgbClr val="002060"/>
                </a:solidFill>
                <a:latin typeface="David" panose="020E0502060401010101" pitchFamily="34" charset="-79"/>
                <a:ea typeface="Calibri" panose="020F0502020204030204" pitchFamily="34" charset="0"/>
                <a:cs typeface="David" panose="020E0502060401010101" pitchFamily="34" charset="-79"/>
              </a:rPr>
              <a:t>(הכתוב</a:t>
            </a:r>
            <a:r>
              <a:rPr lang="he-IL" sz="2400" dirty="0">
                <a:solidFill>
                  <a:srgbClr val="002060"/>
                </a:solidFill>
                <a:latin typeface="David" panose="020E0502060401010101" pitchFamily="34" charset="-79"/>
                <a:ea typeface="Calibri" panose="020F0502020204030204" pitchFamily="34" charset="0"/>
                <a:cs typeface="David" panose="020E0502060401010101" pitchFamily="34" charset="-79"/>
              </a:rPr>
              <a:t>, הנקרא </a:t>
            </a:r>
            <a:r>
              <a:rPr lang="he-IL" sz="2400" dirty="0" smtClean="0">
                <a:solidFill>
                  <a:srgbClr val="002060"/>
                </a:solidFill>
                <a:latin typeface="David" panose="020E0502060401010101" pitchFamily="34" charset="-79"/>
                <a:ea typeface="Calibri" panose="020F0502020204030204" pitchFamily="34" charset="0"/>
                <a:cs typeface="David" panose="020E0502060401010101" pitchFamily="34" charset="-79"/>
              </a:rPr>
              <a:t>והדבור), </a:t>
            </a:r>
            <a:r>
              <a:rPr lang="he-IL" sz="2400" dirty="0">
                <a:solidFill>
                  <a:srgbClr val="002060"/>
                </a:solidFill>
                <a:latin typeface="David" panose="020E0502060401010101" pitchFamily="34" charset="-79"/>
                <a:ea typeface="Calibri" panose="020F0502020204030204" pitchFamily="34" charset="0"/>
                <a:cs typeface="David" panose="020E0502060401010101" pitchFamily="34" charset="-79"/>
              </a:rPr>
              <a:t>תמיד </a:t>
            </a:r>
            <a:r>
              <a:rPr lang="he-IL" sz="2400" b="1" dirty="0">
                <a:solidFill>
                  <a:srgbClr val="002060"/>
                </a:solidFill>
                <a:latin typeface="David" panose="020E0502060401010101" pitchFamily="34" charset="-79"/>
                <a:ea typeface="Calibri" panose="020F0502020204030204" pitchFamily="34" charset="0"/>
                <a:cs typeface="David" panose="020E0502060401010101" pitchFamily="34" charset="-79"/>
              </a:rPr>
              <a:t>בהקשר</a:t>
            </a:r>
            <a:r>
              <a:rPr lang="he-IL" sz="2400" dirty="0">
                <a:solidFill>
                  <a:srgbClr val="002060"/>
                </a:solidFill>
                <a:latin typeface="David" panose="020E0502060401010101" pitchFamily="34" charset="-79"/>
                <a:ea typeface="Calibri" panose="020F0502020204030204" pitchFamily="34" charset="0"/>
                <a:cs typeface="David" panose="020E0502060401010101" pitchFamily="34" charset="-79"/>
              </a:rPr>
              <a:t> לנלמד.</a:t>
            </a:r>
          </a:p>
          <a:p>
            <a:pPr>
              <a:lnSpc>
                <a:spcPct val="107000"/>
              </a:lnSpc>
              <a:defRPr/>
            </a:pPr>
            <a:r>
              <a:rPr lang="he-IL" sz="2400" b="1" dirty="0" smtClean="0">
                <a:solidFill>
                  <a:srgbClr val="002060"/>
                </a:solidFill>
                <a:latin typeface="David" panose="020E0502060401010101" pitchFamily="34" charset="-79"/>
                <a:ea typeface="Calibri" panose="020F0502020204030204" pitchFamily="34" charset="0"/>
                <a:cs typeface="David" panose="020E0502060401010101" pitchFamily="34" charset="-79"/>
              </a:rPr>
              <a:t>4.</a:t>
            </a:r>
            <a:r>
              <a:rPr lang="he-IL" sz="2400" dirty="0" smtClean="0">
                <a:solidFill>
                  <a:srgbClr val="002060"/>
                </a:solidFill>
                <a:latin typeface="David" panose="020E0502060401010101" pitchFamily="34" charset="-79"/>
                <a:ea typeface="Calibri" panose="020F0502020204030204" pitchFamily="34" charset="0"/>
                <a:cs typeface="David" panose="020E0502060401010101" pitchFamily="34" charset="-79"/>
              </a:rPr>
              <a:t> </a:t>
            </a:r>
            <a:r>
              <a:rPr lang="he-IL" sz="2400" dirty="0">
                <a:solidFill>
                  <a:srgbClr val="002060"/>
                </a:solidFill>
                <a:latin typeface="David" panose="020E0502060401010101" pitchFamily="34" charset="-79"/>
                <a:ea typeface="Calibri" panose="020F0502020204030204" pitchFamily="34" charset="0"/>
                <a:cs typeface="David" panose="020E0502060401010101" pitchFamily="34" charset="-79"/>
              </a:rPr>
              <a:t>הוראה מפורשת ומכוונת להעשרת </a:t>
            </a:r>
            <a:r>
              <a:rPr lang="he-IL" sz="2400" b="1" dirty="0">
                <a:solidFill>
                  <a:srgbClr val="002060"/>
                </a:solidFill>
                <a:latin typeface="David" panose="020E0502060401010101" pitchFamily="34" charset="-79"/>
                <a:ea typeface="Calibri" panose="020F0502020204030204" pitchFamily="34" charset="0"/>
                <a:cs typeface="David" panose="020E0502060401010101" pitchFamily="34" charset="-79"/>
              </a:rPr>
              <a:t>אוצר המילים בהקשר</a:t>
            </a:r>
            <a:r>
              <a:rPr lang="he-IL" sz="2400" dirty="0">
                <a:solidFill>
                  <a:srgbClr val="002060"/>
                </a:solidFill>
                <a:latin typeface="David" panose="020E0502060401010101" pitchFamily="34" charset="-79"/>
                <a:ea typeface="Calibri" panose="020F0502020204030204" pitchFamily="34" charset="0"/>
                <a:cs typeface="David" panose="020E0502060401010101" pitchFamily="34" charset="-79"/>
              </a:rPr>
              <a:t>.</a:t>
            </a:r>
          </a:p>
          <a:p>
            <a:pPr>
              <a:lnSpc>
                <a:spcPct val="107000"/>
              </a:lnSpc>
              <a:defRPr/>
            </a:pPr>
            <a:r>
              <a:rPr lang="he-IL" sz="2400" b="1" dirty="0" smtClean="0">
                <a:solidFill>
                  <a:srgbClr val="002060"/>
                </a:solidFill>
                <a:latin typeface="David" panose="020E0502060401010101" pitchFamily="34" charset="-79"/>
                <a:ea typeface="Calibri" panose="020F0502020204030204" pitchFamily="34" charset="0"/>
                <a:cs typeface="David" panose="020E0502060401010101" pitchFamily="34" charset="-79"/>
              </a:rPr>
              <a:t>5</a:t>
            </a:r>
            <a:r>
              <a:rPr lang="he-IL" sz="2400" dirty="0" smtClean="0">
                <a:solidFill>
                  <a:srgbClr val="002060"/>
                </a:solidFill>
                <a:latin typeface="David" panose="020E0502060401010101" pitchFamily="34" charset="-79"/>
                <a:ea typeface="Calibri" panose="020F0502020204030204" pitchFamily="34" charset="0"/>
                <a:cs typeface="David" panose="020E0502060401010101" pitchFamily="34" charset="-79"/>
              </a:rPr>
              <a:t>. עבודה </a:t>
            </a:r>
            <a:r>
              <a:rPr lang="he-IL" sz="2400" dirty="0">
                <a:solidFill>
                  <a:srgbClr val="002060"/>
                </a:solidFill>
                <a:latin typeface="David" panose="020E0502060401010101" pitchFamily="34" charset="-79"/>
                <a:ea typeface="Calibri" panose="020F0502020204030204" pitchFamily="34" charset="0"/>
                <a:cs typeface="David" panose="020E0502060401010101" pitchFamily="34" charset="-79"/>
              </a:rPr>
              <a:t>רציפה ומעמיקה על </a:t>
            </a:r>
            <a:r>
              <a:rPr lang="he-IL" sz="2400" b="1" dirty="0">
                <a:solidFill>
                  <a:srgbClr val="002060"/>
                </a:solidFill>
                <a:latin typeface="David" panose="020E0502060401010101" pitchFamily="34" charset="-79"/>
                <a:ea typeface="Calibri" panose="020F0502020204030204" pitchFamily="34" charset="0"/>
                <a:cs typeface="David" panose="020E0502060401010101" pitchFamily="34" charset="-79"/>
              </a:rPr>
              <a:t>העצמה והחזרת האמון של התלמיד להתמודד עם הכתיבה והקריאה.</a:t>
            </a:r>
          </a:p>
          <a:p>
            <a:pPr>
              <a:lnSpc>
                <a:spcPct val="107000"/>
              </a:lnSpc>
              <a:spcAft>
                <a:spcPts val="800"/>
              </a:spcAft>
              <a:defRPr/>
            </a:pPr>
            <a:r>
              <a:rPr lang="he-IL" sz="2400" b="1" dirty="0" smtClean="0">
                <a:solidFill>
                  <a:srgbClr val="002060"/>
                </a:solidFill>
                <a:latin typeface="David" panose="020E0502060401010101" pitchFamily="34" charset="-79"/>
                <a:ea typeface="Calibri" panose="020F0502020204030204" pitchFamily="34" charset="0"/>
                <a:cs typeface="David" panose="020E0502060401010101" pitchFamily="34" charset="-79"/>
              </a:rPr>
              <a:t>8</a:t>
            </a:r>
            <a:r>
              <a:rPr lang="he-IL" sz="2400" dirty="0">
                <a:solidFill>
                  <a:srgbClr val="002060"/>
                </a:solidFill>
                <a:latin typeface="David" panose="020E0502060401010101" pitchFamily="34" charset="-79"/>
                <a:ea typeface="Calibri" panose="020F0502020204030204" pitchFamily="34" charset="0"/>
                <a:cs typeface="David" panose="020E0502060401010101" pitchFamily="34" charset="-79"/>
              </a:rPr>
              <a:t>. עבודה רציפה ומעמיקה על </a:t>
            </a:r>
            <a:r>
              <a:rPr lang="he-IL" sz="2400" b="1" dirty="0">
                <a:solidFill>
                  <a:srgbClr val="002060"/>
                </a:solidFill>
                <a:latin typeface="David" panose="020E0502060401010101" pitchFamily="34" charset="-79"/>
                <a:ea typeface="Calibri" panose="020F0502020204030204" pitchFamily="34" charset="0"/>
                <a:cs typeface="David" panose="020E0502060401010101" pitchFamily="34" charset="-79"/>
              </a:rPr>
              <a:t>מוטיבציה</a:t>
            </a:r>
            <a:r>
              <a:rPr lang="he-IL" sz="2400" dirty="0">
                <a:solidFill>
                  <a:srgbClr val="002060"/>
                </a:solidFill>
                <a:latin typeface="David" panose="020E0502060401010101" pitchFamily="34" charset="-79"/>
                <a:ea typeface="Calibri" panose="020F0502020204030204" pitchFamily="34" charset="0"/>
                <a:cs typeface="David" panose="020E0502060401010101" pitchFamily="34" charset="-79"/>
              </a:rPr>
              <a:t> של התלמיד.</a:t>
            </a:r>
            <a:endParaRPr lang="en-US" sz="2400" dirty="0">
              <a:solidFill>
                <a:srgbClr val="002060"/>
              </a:solidFill>
              <a:latin typeface="David" panose="020E0502060401010101" pitchFamily="34" charset="-79"/>
              <a:ea typeface="Calibri" panose="020F0502020204030204" pitchFamily="34" charset="0"/>
              <a:cs typeface="David" panose="020E0502060401010101" pitchFamily="34" charset="-79"/>
            </a:endParaRPr>
          </a:p>
          <a:p>
            <a:r>
              <a:rPr lang="he-IL" sz="2400" dirty="0" smtClean="0">
                <a:solidFill>
                  <a:srgbClr val="002060"/>
                </a:solidFill>
              </a:rPr>
              <a:t> </a:t>
            </a:r>
            <a:endParaRPr lang="he-IL" sz="2400" dirty="0">
              <a:solidFill>
                <a:srgbClr val="002060"/>
              </a:solidFill>
            </a:endParaRPr>
          </a:p>
        </p:txBody>
      </p:sp>
    </p:spTree>
    <p:extLst>
      <p:ext uri="{BB962C8B-B14F-4D97-AF65-F5344CB8AC3E}">
        <p14:creationId xmlns:p14="http://schemas.microsoft.com/office/powerpoint/2010/main" val="28900160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913774" y="881960"/>
            <a:ext cx="10515600" cy="1325563"/>
          </a:xfrm>
        </p:spPr>
        <p:txBody>
          <a:bodyPr>
            <a:normAutofit/>
          </a:bodyPr>
          <a:lstStyle/>
          <a:p>
            <a:r>
              <a:rPr lang="he-IL" sz="3800" b="1" dirty="0">
                <a:solidFill>
                  <a:srgbClr val="002060"/>
                </a:solidFill>
                <a:latin typeface="David" panose="020E0502060401010101" pitchFamily="34" charset="-79"/>
                <a:cs typeface="David" panose="020E0502060401010101" pitchFamily="34" charset="-79"/>
              </a:rPr>
              <a:t>הבעה בשלבים = כלי לכתיבה במבנה </a:t>
            </a:r>
            <a:r>
              <a:rPr lang="he-IL" sz="3800" b="1" dirty="0" smtClean="0">
                <a:solidFill>
                  <a:srgbClr val="002060"/>
                </a:solidFill>
                <a:latin typeface="David" panose="020E0502060401010101" pitchFamily="34" charset="-79"/>
                <a:cs typeface="David" panose="020E0502060401010101" pitchFamily="34" charset="-79"/>
              </a:rPr>
              <a:t>תקין ולהבנת הנקרא</a:t>
            </a:r>
            <a:endParaRPr lang="he-IL" sz="3800" dirty="0"/>
          </a:p>
        </p:txBody>
      </p:sp>
      <p:sp>
        <p:nvSpPr>
          <p:cNvPr id="3" name="מציין מיקום תוכן 2"/>
          <p:cNvSpPr>
            <a:spLocks noGrp="1"/>
          </p:cNvSpPr>
          <p:nvPr>
            <p:ph sz="quarter" idx="13"/>
          </p:nvPr>
        </p:nvSpPr>
        <p:spPr/>
        <p:txBody>
          <a:bodyPr/>
          <a:lstStyle/>
          <a:p>
            <a:endParaRPr lang="he-IL" dirty="0" smtClean="0">
              <a:solidFill>
                <a:srgbClr val="002060"/>
              </a:solidFill>
              <a:latin typeface="David" panose="020E0502060401010101" pitchFamily="34" charset="-79"/>
              <a:cs typeface="David" panose="020E0502060401010101" pitchFamily="34" charset="-79"/>
              <a:hlinkClick r:id="rId2" action="ppaction://hlinkfile"/>
            </a:endParaRPr>
          </a:p>
          <a:p>
            <a:r>
              <a:rPr lang="he-IL" dirty="0" smtClean="0">
                <a:solidFill>
                  <a:srgbClr val="002060"/>
                </a:solidFill>
                <a:latin typeface="David" panose="020E0502060401010101" pitchFamily="34" charset="-79"/>
                <a:cs typeface="David" panose="020E0502060401010101" pitchFamily="34" charset="-79"/>
                <a:hlinkClick r:id="rId3" action="ppaction://hlinkfile"/>
              </a:rPr>
              <a:t>מודל פסקה</a:t>
            </a:r>
            <a:endParaRPr lang="he-IL" dirty="0" smtClean="0">
              <a:solidFill>
                <a:srgbClr val="002060"/>
              </a:solidFill>
              <a:latin typeface="David" panose="020E0502060401010101" pitchFamily="34" charset="-79"/>
              <a:cs typeface="David" panose="020E0502060401010101" pitchFamily="34" charset="-79"/>
            </a:endParaRPr>
          </a:p>
          <a:p>
            <a:r>
              <a:rPr lang="he-IL" dirty="0" smtClean="0">
                <a:hlinkClick r:id="rId2" action="ppaction://hlinkfile"/>
              </a:rPr>
              <a:t>שיר </a:t>
            </a:r>
            <a:r>
              <a:rPr lang="he-IL" dirty="0">
                <a:hlinkClick r:id="rId2" action="ppaction://hlinkfile"/>
              </a:rPr>
              <a:t>הבעה בשלבים .</a:t>
            </a:r>
            <a:r>
              <a:rPr lang="en-US" dirty="0" err="1" smtClean="0">
                <a:hlinkClick r:id="rId2" action="ppaction://hlinkfile"/>
              </a:rPr>
              <a:t>docx</a:t>
            </a:r>
            <a:endParaRPr lang="he-IL" dirty="0" smtClean="0"/>
          </a:p>
          <a:p>
            <a:r>
              <a:rPr lang="he-IL" dirty="0" smtClean="0">
                <a:hlinkClick r:id="rId4" action="ppaction://hlinkfile"/>
              </a:rPr>
              <a:t>שיר של הילדים הבעה בשלבים שיר של הילדים.</a:t>
            </a:r>
            <a:r>
              <a:rPr lang="en-US" dirty="0" smtClean="0">
                <a:hlinkClick r:id="rId4" action="ppaction://hlinkfile"/>
              </a:rPr>
              <a:t>mp4</a:t>
            </a:r>
            <a:endParaRPr lang="he-IL" dirty="0" smtClean="0"/>
          </a:p>
        </p:txBody>
      </p:sp>
    </p:spTree>
    <p:extLst>
      <p:ext uri="{BB962C8B-B14F-4D97-AF65-F5344CB8AC3E}">
        <p14:creationId xmlns:p14="http://schemas.microsoft.com/office/powerpoint/2010/main" val="34685094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913775" y="161365"/>
            <a:ext cx="10364451" cy="1089211"/>
          </a:xfrm>
        </p:spPr>
        <p:txBody>
          <a:bodyPr>
            <a:normAutofit fontScale="90000"/>
          </a:bodyPr>
          <a:lstStyle/>
          <a:p>
            <a:pPr algn="ctr"/>
            <a:r>
              <a:rPr lang="he-IL" altLang="he-IL" sz="2800" b="1" dirty="0" smtClean="0"/>
              <a:t/>
            </a:r>
            <a:br>
              <a:rPr lang="he-IL" altLang="he-IL" sz="2800" b="1" dirty="0" smtClean="0"/>
            </a:br>
            <a:r>
              <a:rPr lang="he-IL" altLang="he-IL" sz="4200" b="1" dirty="0">
                <a:solidFill>
                  <a:srgbClr val="002060"/>
                </a:solidFill>
                <a:latin typeface="David" panose="020E0502060401010101" pitchFamily="34" charset="-79"/>
                <a:cs typeface="David" panose="020E0502060401010101" pitchFamily="34" charset="-79"/>
              </a:rPr>
              <a:t>כתיבת </a:t>
            </a:r>
            <a:r>
              <a:rPr lang="he-IL" altLang="he-IL" sz="4200" b="1" dirty="0">
                <a:solidFill>
                  <a:srgbClr val="002060"/>
                </a:solidFill>
                <a:latin typeface="David" panose="020E0502060401010101" pitchFamily="34" charset="-79"/>
                <a:cs typeface="David" panose="020E0502060401010101" pitchFamily="34" charset="-79"/>
              </a:rPr>
              <a:t>תשובה במבנה תקין בעזרת הבעה בשלבים</a:t>
            </a:r>
            <a:r>
              <a:rPr lang="en-US" altLang="he-IL" sz="4200" b="1" dirty="0">
                <a:solidFill>
                  <a:srgbClr val="002060"/>
                </a:solidFill>
                <a:latin typeface="David" panose="020E0502060401010101" pitchFamily="34" charset="-79"/>
                <a:cs typeface="David" panose="020E0502060401010101" pitchFamily="34" charset="-79"/>
              </a:rPr>
              <a:t/>
            </a:r>
            <a:br>
              <a:rPr lang="en-US" altLang="he-IL" sz="4200" b="1" dirty="0">
                <a:solidFill>
                  <a:srgbClr val="002060"/>
                </a:solidFill>
                <a:latin typeface="David" panose="020E0502060401010101" pitchFamily="34" charset="-79"/>
                <a:cs typeface="David" panose="020E0502060401010101" pitchFamily="34" charset="-79"/>
              </a:rPr>
            </a:br>
            <a:endParaRPr lang="he-IL" sz="4200" b="1" dirty="0">
              <a:solidFill>
                <a:srgbClr val="002060"/>
              </a:solidFill>
              <a:latin typeface="David" panose="020E0502060401010101" pitchFamily="34" charset="-79"/>
              <a:cs typeface="David" panose="020E0502060401010101" pitchFamily="34" charset="-79"/>
            </a:endParaRPr>
          </a:p>
        </p:txBody>
      </p:sp>
      <p:sp>
        <p:nvSpPr>
          <p:cNvPr id="3" name="מציין מיקום תוכן 2"/>
          <p:cNvSpPr>
            <a:spLocks noGrp="1"/>
          </p:cNvSpPr>
          <p:nvPr>
            <p:ph sz="quarter" idx="13"/>
          </p:nvPr>
        </p:nvSpPr>
        <p:spPr>
          <a:xfrm>
            <a:off x="914400" y="1250576"/>
            <a:ext cx="10363826" cy="3424107"/>
          </a:xfrm>
        </p:spPr>
        <p:txBody>
          <a:bodyPr/>
          <a:lstStyle/>
          <a:p>
            <a:r>
              <a:rPr lang="he-IL" dirty="0" smtClean="0">
                <a:hlinkClick r:id="rId2" action="ppaction://hlinkpres?slideindex=1&amp;slidetitle="/>
              </a:rPr>
              <a:t>בית ספר לקוסמים</a:t>
            </a:r>
            <a:r>
              <a:rPr lang="he-IL" dirty="0" smtClean="0"/>
              <a:t> </a:t>
            </a:r>
          </a:p>
          <a:p>
            <a:r>
              <a:rPr lang="he-IL" dirty="0" smtClean="0">
                <a:hlinkClick r:id="rId3" action="ppaction://hlinkpres?slideindex=1&amp;slidetitle="/>
              </a:rPr>
              <a:t>הבעה </a:t>
            </a:r>
            <a:r>
              <a:rPr lang="he-IL" dirty="0" smtClean="0">
                <a:hlinkClick r:id="rId3" action="ppaction://hlinkpres?slideindex=1&amp;slidetitle="/>
              </a:rPr>
              <a:t>בשלבים - </a:t>
            </a:r>
            <a:r>
              <a:rPr lang="he-IL" dirty="0" err="1" smtClean="0">
                <a:hlinkClick r:id="rId3" action="ppaction://hlinkpres?slideindex=1&amp;slidetitle="/>
              </a:rPr>
              <a:t>לביהס</a:t>
            </a:r>
            <a:r>
              <a:rPr lang="he-IL" dirty="0" smtClean="0">
                <a:hlinkClick r:id="rId3" action="ppaction://hlinkpres?slideindex=1&amp;slidetitle="/>
              </a:rPr>
              <a:t> תפקידים </a:t>
            </a:r>
            <a:r>
              <a:rPr lang="he-IL" dirty="0" smtClean="0">
                <a:hlinkClick r:id="rId3" action="ppaction://hlinkpres?slideindex=1&amp;slidetitle="/>
              </a:rPr>
              <a:t>חשובים</a:t>
            </a:r>
            <a:endParaRPr lang="he-IL" dirty="0" smtClean="0"/>
          </a:p>
          <a:p>
            <a:endParaRPr lang="he-IL" dirty="0"/>
          </a:p>
          <a:p>
            <a:endParaRPr lang="he-IL" dirty="0" smtClean="0"/>
          </a:p>
          <a:p>
            <a:pPr marL="0" indent="0">
              <a:buNone/>
            </a:pPr>
            <a:endParaRPr lang="he-IL" dirty="0"/>
          </a:p>
        </p:txBody>
      </p:sp>
    </p:spTree>
    <p:extLst>
      <p:ext uri="{BB962C8B-B14F-4D97-AF65-F5344CB8AC3E}">
        <p14:creationId xmlns:p14="http://schemas.microsoft.com/office/powerpoint/2010/main" val="584611932"/>
      </p:ext>
    </p:extLst>
  </p:cSld>
  <p:clrMapOvr>
    <a:masterClrMapping/>
  </p:clrMapOvr>
  <p:timing>
    <p:tnLst>
      <p:par>
        <p:cTn id="1" dur="indefinite" restart="never" nodeType="tmRoot"/>
      </p:par>
    </p:tnLst>
  </p:timing>
</p:sld>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טיפה">
  <a:themeElements>
    <a:clrScheme name="טיפה">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טיפה">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טיפה">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
  <TotalTime>10022</TotalTime>
  <Words>2550</Words>
  <Application>Microsoft Office PowerPoint</Application>
  <PresentationFormat>מסך רחב</PresentationFormat>
  <Paragraphs>204</Paragraphs>
  <Slides>26</Slides>
  <Notes>0</Notes>
  <HiddenSlides>0</HiddenSlides>
  <MMClips>0</MMClips>
  <ScaleCrop>false</ScaleCrop>
  <HeadingPairs>
    <vt:vector size="6" baseType="variant">
      <vt:variant>
        <vt:lpstr>גופנים בשימוש</vt:lpstr>
      </vt:variant>
      <vt:variant>
        <vt:i4>8</vt:i4>
      </vt:variant>
      <vt:variant>
        <vt:lpstr>ערכת נושא</vt:lpstr>
      </vt:variant>
      <vt:variant>
        <vt:i4>2</vt:i4>
      </vt:variant>
      <vt:variant>
        <vt:lpstr>כותרות שקופיות</vt:lpstr>
      </vt:variant>
      <vt:variant>
        <vt:i4>26</vt:i4>
      </vt:variant>
    </vt:vector>
  </HeadingPairs>
  <TitlesOfParts>
    <vt:vector size="36" baseType="lpstr">
      <vt:lpstr>Arial</vt:lpstr>
      <vt:lpstr>Calibri</vt:lpstr>
      <vt:lpstr>Calibri Light</vt:lpstr>
      <vt:lpstr>David</vt:lpstr>
      <vt:lpstr>Guttman Yad-Brush</vt:lpstr>
      <vt:lpstr>Times New Roman</vt:lpstr>
      <vt:lpstr>Tw Cen MT</vt:lpstr>
      <vt:lpstr>Wingdings 2</vt:lpstr>
      <vt:lpstr>HDOfficeLightV0</vt:lpstr>
      <vt:lpstr>טיפה</vt:lpstr>
      <vt:lpstr>"ארזים" – מגביהים עוף</vt:lpstr>
      <vt:lpstr>אני רוצה להצליח...</vt:lpstr>
      <vt:lpstr>מצגת של PowerPoint‏</vt:lpstr>
      <vt:lpstr>מצגת של PowerPoint‏</vt:lpstr>
      <vt:lpstr>מצגת של PowerPoint‏</vt:lpstr>
      <vt:lpstr>מצגת של PowerPoint‏</vt:lpstr>
      <vt:lpstr>יעדים</vt:lpstr>
      <vt:lpstr>הבעה בשלבים = כלי לכתיבה במבנה תקין ולהבנת הנקרא</vt:lpstr>
      <vt:lpstr> כתיבת תשובה במבנה תקין בעזרת הבעה בשלבים </vt:lpstr>
      <vt:lpstr>כתיבת תשובה במבנה תקין בעזרת הבעה בשלבים</vt:lpstr>
      <vt:lpstr>מצגת של PowerPoint‏</vt:lpstr>
      <vt:lpstr>שלב רביעי בכתיבת תשובה :   כתוב תומכים = תשובה לשאלה. </vt:lpstr>
      <vt:lpstr>שלב חמישי   הוסף מילות קישור מתאימות ו/או מאזכרים כדי לשמור על רצף הגיוני ומבנה לכיד.   </vt:lpstr>
      <vt:lpstr>  </vt:lpstr>
      <vt:lpstr>מצגת של PowerPoint‏</vt:lpstr>
      <vt:lpstr>מצגת של PowerPoint‏</vt:lpstr>
      <vt:lpstr>מצגת של PowerPoint‏</vt:lpstr>
      <vt:lpstr>בעלי חיים בגן החיות בעלי חיים בגן חיות</vt:lpstr>
      <vt:lpstr>מצגת של PowerPoint‏</vt:lpstr>
      <vt:lpstr>מצגת של PowerPoint‏</vt:lpstr>
      <vt:lpstr>הבעה בשלבים = כלי להבנת הנקרא</vt:lpstr>
      <vt:lpstr>מצגת של PowerPoint‏</vt:lpstr>
      <vt:lpstr>מצגת של PowerPoint‏</vt:lpstr>
      <vt:lpstr>אסטרטגיית הקריאה = דיאלוג עם הטקסט</vt:lpstr>
      <vt:lpstr>אסטרטגיית הקריאה  הוראות הפעלה לקריאת טקסט מידעי</vt:lpstr>
      <vt:lpstr>נכנסים לכיתה</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creator>Esti Bernstian</dc:creator>
  <cp:lastModifiedBy>Esti Bernstian</cp:lastModifiedBy>
  <cp:revision>81</cp:revision>
  <dcterms:created xsi:type="dcterms:W3CDTF">2025-10-15T08:01:11Z</dcterms:created>
  <dcterms:modified xsi:type="dcterms:W3CDTF">2025-10-22T07:03:44Z</dcterms:modified>
</cp:coreProperties>
</file>